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6A8A76-79EA-47CA-B864-DCB6E2DDB34A}">
  <a:tblStyle styleId="{E96A8A76-79EA-47CA-B864-DCB6E2DDB3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f5f2da393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4f5f2da393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fe133c6d9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4fe133c6d9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521b54195_2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5521b54195_2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fe133c6d9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4fe133c6d9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521b54195_2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5521b54195_2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4fe133c6d9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4fe133c6d9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fe133c6d9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4fe133c6d9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fe133c6d9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4fe133c6d9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51fa28831f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51fa28831f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f5f2da393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4f5f2da393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521b54195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5521b54195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fe133c6d9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4fe133c6d9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5104a9365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5104a9365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4f2a39252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54f2a39252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51e59dec5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g351e59dec5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1e59dec56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g351e59dec56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1e59dec56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g351e59dec56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0990814e9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350990814e9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51e59dec56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g351e59dec56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51e59dec56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g351e59dec56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54f2a39252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354f2a39252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0eb105fae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350eb105fae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506e7e4dea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3506e7e4dea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54a6c6691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354a6c6691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506e7e4dea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3506e7e4dea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506e7e4dea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3506e7e4dea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54f2a39252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354f2a39252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54f2a39252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354f2a39252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555face263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3555face263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54f2a39252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354f2a39252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54f2a39252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54f2a39252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354f2a39252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508a30d05c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3508a30d05c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313783aa0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35313783aa0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508a30d05c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3508a30d05c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54f2a39252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354f2a39252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4abd1aac597c2337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4abd1aac597c2337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5313783aa0_2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35313783aa0_2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54f2a39252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354f2a39252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5313783aa0_1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6" name="Google Shape;766;g35313783aa0_1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550bbab750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3" name="Google Shape;783;g3550bbab750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550bbab750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0" name="Google Shape;800;g3550bbab750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550bbab750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6" name="Google Shape;816;g3550bbab750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550bbab750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1" name="Google Shape;831;g3550bbab750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0eb105fae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350eb105fae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5313783aa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9" name="Google Shape;849;g35313783aa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550bbab750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8" name="Google Shape;868;g3550bbab750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55721d9097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6" name="Google Shape;886;g355721d9097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55721d9097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4" name="Google Shape;904;g355721d9097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550bbab750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2" name="Google Shape;922;g3550bbab750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4e010b721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34e010b721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f5f2da39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4f5f2da39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1fa28831f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51fa28831f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1fa28831f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51fa28831f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f5f2da393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4f5f2da393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" name="Google Shape;55;p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0.jp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2.jp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5.png"/><Relationship Id="rId5" Type="http://schemas.openxmlformats.org/officeDocument/2006/relationships/image" Target="../media/image25.png"/><Relationship Id="rId6" Type="http://schemas.openxmlformats.org/officeDocument/2006/relationships/image" Target="../media/image34.png"/><Relationship Id="rId7" Type="http://schemas.openxmlformats.org/officeDocument/2006/relationships/image" Target="../media/image29.png"/><Relationship Id="rId8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37.png"/><Relationship Id="rId5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38.png"/><Relationship Id="rId5" Type="http://schemas.openxmlformats.org/officeDocument/2006/relationships/image" Target="../media/image46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6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7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62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nature.com/articles/s41586-025-08820-7" TargetMode="External"/><Relationship Id="rId10" Type="http://schemas.openxmlformats.org/officeDocument/2006/relationships/hyperlink" Target="https://www.rp-photonics.com/propagation_losses.html#:~:text=However%2C%20optimized%20single%2Dmode%20fibers,scattering%20in%20that%20wavelength%20region." TargetMode="External"/><Relationship Id="rId13" Type="http://schemas.openxmlformats.org/officeDocument/2006/relationships/hyperlink" Target="https://www.nature.com/articles/s41586-025-08820-7" TargetMode="External"/><Relationship Id="rId12" Type="http://schemas.openxmlformats.org/officeDocument/2006/relationships/hyperlink" Target="https://www.nature.com/articles/s41586-025-08820-7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opg.optica.org/abstract.cfm?uri=LS-2023-JW4A.13" TargetMode="External"/><Relationship Id="rId4" Type="http://schemas.openxmlformats.org/officeDocument/2006/relationships/hyperlink" Target="https://research.physics.illinois.edu/QI/Photonics/papers/My%20Collection.Data/PDF/Heralded%20single-photon%20source%20utilizing%20highly%20nondegenerate,%20spectrally%20factorable%20spontaneous%20parametric%20downconversion.pdf" TargetMode="External"/><Relationship Id="rId9" Type="http://schemas.openxmlformats.org/officeDocument/2006/relationships/hyperlink" Target="https://opg.optica.org/optica/fulltext.cfm?uri=optica-3-1-64&amp;id=335476" TargetMode="External"/><Relationship Id="rId15" Type="http://schemas.openxmlformats.org/officeDocument/2006/relationships/hyperlink" Target="https://www.nature.com/articles/s41566-023-01208-x" TargetMode="External"/><Relationship Id="rId14" Type="http://schemas.openxmlformats.org/officeDocument/2006/relationships/hyperlink" Target="https://opg.optica.org/oe/fulltext.cfm?uri=oe-16-5-3032&amp;id=154340" TargetMode="External"/><Relationship Id="rId16" Type="http://schemas.openxmlformats.org/officeDocument/2006/relationships/hyperlink" Target="https://opg.optica.org/optica/fulltext.cfm?uri=optica-3-1-100&amp;id=335576" TargetMode="External"/><Relationship Id="rId5" Type="http://schemas.openxmlformats.org/officeDocument/2006/relationships/hyperlink" Target="https://www.nature.com/articles/s41586-025-08820-7" TargetMode="External"/><Relationship Id="rId6" Type="http://schemas.openxmlformats.org/officeDocument/2006/relationships/hyperlink" Target="https://www.nature.com/articles/s41586-025-08820-7" TargetMode="External"/><Relationship Id="rId7" Type="http://schemas.openxmlformats.org/officeDocument/2006/relationships/hyperlink" Target="https://www.nature.com/articles/s41586-025-08820-7" TargetMode="External"/><Relationship Id="rId8" Type="http://schemas.openxmlformats.org/officeDocument/2006/relationships/hyperlink" Target="https://opg.optica.org/optica/fulltext.cfm?uri=optica-3-1-64&amp;id=335476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61.png"/><Relationship Id="rId5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Relationship Id="rId4" Type="http://schemas.openxmlformats.org/officeDocument/2006/relationships/image" Target="../media/image71.png"/><Relationship Id="rId5" Type="http://schemas.openxmlformats.org/officeDocument/2006/relationships/image" Target="../media/image6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67.png"/><Relationship Id="rId5" Type="http://schemas.openxmlformats.org/officeDocument/2006/relationships/image" Target="../media/image6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Relationship Id="rId4" Type="http://schemas.openxmlformats.org/officeDocument/2006/relationships/image" Target="../media/image67.png"/><Relationship Id="rId5" Type="http://schemas.openxmlformats.org/officeDocument/2006/relationships/image" Target="../media/image7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Relationship Id="rId4" Type="http://schemas.openxmlformats.org/officeDocument/2006/relationships/image" Target="../media/image6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Relationship Id="rId4" Type="http://schemas.openxmlformats.org/officeDocument/2006/relationships/image" Target="../media/image67.png"/><Relationship Id="rId5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Relationship Id="rId4" Type="http://schemas.openxmlformats.org/officeDocument/2006/relationships/image" Target="../media/image69.png"/><Relationship Id="rId5" Type="http://schemas.openxmlformats.org/officeDocument/2006/relationships/image" Target="../media/image78.jpg"/><Relationship Id="rId6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Relationship Id="rId4" Type="http://schemas.openxmlformats.org/officeDocument/2006/relationships/image" Target="../media/image69.png"/><Relationship Id="rId5" Type="http://schemas.openxmlformats.org/officeDocument/2006/relationships/image" Target="../media/image76.jpg"/><Relationship Id="rId6" Type="http://schemas.openxmlformats.org/officeDocument/2006/relationships/image" Target="../media/image7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png"/><Relationship Id="rId4" Type="http://schemas.openxmlformats.org/officeDocument/2006/relationships/image" Target="../media/image73.png"/><Relationship Id="rId5" Type="http://schemas.openxmlformats.org/officeDocument/2006/relationships/image" Target="../media/image69.png"/><Relationship Id="rId6" Type="http://schemas.openxmlformats.org/officeDocument/2006/relationships/image" Target="../media/image7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png"/><Relationship Id="rId4" Type="http://schemas.openxmlformats.org/officeDocument/2006/relationships/image" Target="../media/image69.png"/><Relationship Id="rId5" Type="http://schemas.openxmlformats.org/officeDocument/2006/relationships/image" Target="../media/image7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40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hyperlink" Target="https://arxiv.org/pdf/2404.03367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8415400" y="2226925"/>
            <a:ext cx="3776700" cy="4631100"/>
          </a:xfrm>
          <a:prstGeom prst="rect">
            <a:avLst/>
          </a:prstGeom>
          <a:solidFill>
            <a:srgbClr val="1229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2"/>
          <p:cNvSpPr txBox="1"/>
          <p:nvPr/>
        </p:nvSpPr>
        <p:spPr>
          <a:xfrm>
            <a:off x="1134035" y="2553964"/>
            <a:ext cx="99240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</a:rPr>
              <a:t>Photonic Quantum Circuits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QOI - PHYS 513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chemeClr val="lt1"/>
                </a:solidFill>
              </a:rPr>
              <a:t>Kevin Tanner, Rishi Sivakumar, Sahith Konakalla, Sharjeel Ahmad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2"/>
          <p:cNvSpPr txBox="1"/>
          <p:nvPr/>
        </p:nvSpPr>
        <p:spPr>
          <a:xfrm>
            <a:off x="3922059" y="5413888"/>
            <a:ext cx="4347882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May 6, 2025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1007" y="1004743"/>
            <a:ext cx="2909981" cy="7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/>
        </p:nvSpPr>
        <p:spPr>
          <a:xfrm>
            <a:off x="376800" y="1334275"/>
            <a:ext cx="11242800" cy="20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Encode a qubit as a single photon excitation of two orthonormal field modes:</a:t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</p:txBody>
      </p:sp>
      <p:sp>
        <p:nvSpPr>
          <p:cNvPr id="212" name="Google Shape;212;p21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Number State Qubit</a:t>
            </a:r>
            <a:r>
              <a:rPr lang="en-US" sz="2400">
                <a:solidFill>
                  <a:schemeClr val="lt1"/>
                </a:solidFill>
              </a:rPr>
              <a:t> Encoding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1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16" name="Google Shape;216;p21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218" name="Google Shape;218;p21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9" name="Google Shape;219;p21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0" name="Google Shape;2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744" y="2016675"/>
            <a:ext cx="4254505" cy="10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28338" y="4596913"/>
            <a:ext cx="216217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5350" y="5379150"/>
            <a:ext cx="7305675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 txBox="1"/>
          <p:nvPr/>
        </p:nvSpPr>
        <p:spPr>
          <a:xfrm>
            <a:off x="376800" y="3299600"/>
            <a:ext cx="110493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Decode by making a photon number resolving measurement of each mode, which would distinguish between |n⟩ₖ and |n ± 1⟩ₖ states.</a:t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Arbitrary qubit state is a single excitation eigenstate of total photon number</a:t>
            </a:r>
            <a:endParaRPr b="1" sz="2000">
              <a:solidFill>
                <a:srgbClr val="15264B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/>
        </p:nvSpPr>
        <p:spPr>
          <a:xfrm>
            <a:off x="220200" y="1077050"/>
            <a:ext cx="64221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Single-photon detectors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Single-Photon Avalanche Diodes: Avalanche breakdown in a reverse‑biased semiconductor junction</a:t>
            </a:r>
            <a:endParaRPr b="1" sz="1800">
              <a:solidFill>
                <a:srgbClr val="15264B"/>
              </a:solidFill>
            </a:endParaRPr>
          </a:p>
          <a:p>
            <a:pPr indent="-3429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❏"/>
            </a:pPr>
            <a:r>
              <a:rPr b="1" lang="en-US" sz="1800">
                <a:solidFill>
                  <a:srgbClr val="15264B"/>
                </a:solidFill>
              </a:rPr>
              <a:t>Cheap</a:t>
            </a:r>
            <a:endParaRPr b="1" sz="1800">
              <a:solidFill>
                <a:srgbClr val="15264B"/>
              </a:solidFill>
            </a:endParaRPr>
          </a:p>
          <a:p>
            <a:pPr indent="-3429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❏"/>
            </a:pPr>
            <a:r>
              <a:rPr b="1" lang="en-US" sz="1800">
                <a:solidFill>
                  <a:srgbClr val="15264B"/>
                </a:solidFill>
              </a:rPr>
              <a:t>Compact</a:t>
            </a:r>
            <a:endParaRPr b="1" sz="1800">
              <a:solidFill>
                <a:srgbClr val="15264B"/>
              </a:solidFill>
            </a:endParaRPr>
          </a:p>
          <a:p>
            <a:pPr indent="-3429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❏"/>
            </a:pPr>
            <a:r>
              <a:rPr b="1" lang="en-US" sz="1800">
                <a:solidFill>
                  <a:srgbClr val="15264B"/>
                </a:solidFill>
              </a:rPr>
              <a:t>High dark count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15264B"/>
              </a:solidFill>
            </a:endParaRPr>
          </a:p>
        </p:txBody>
      </p:sp>
      <p:sp>
        <p:nvSpPr>
          <p:cNvPr id="229" name="Google Shape;229;p22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2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Manipulating and Measuring Photonic Qubits (Reading)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33" name="Google Shape;233;p22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34" name="Google Shape;234;p22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235" name="Google Shape;235;p22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6" name="Google Shape;236;p22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7" name="Google Shape;2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4563" y="957957"/>
            <a:ext cx="4013520" cy="535136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2"/>
          <p:cNvSpPr txBox="1"/>
          <p:nvPr/>
        </p:nvSpPr>
        <p:spPr>
          <a:xfrm>
            <a:off x="4073525" y="6309325"/>
            <a:ext cx="437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nist.gov/image/superconducting-nanowire-single-photon-detector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2"/>
          <p:cNvSpPr txBox="1"/>
          <p:nvPr/>
        </p:nvSpPr>
        <p:spPr>
          <a:xfrm>
            <a:off x="220200" y="4082675"/>
            <a:ext cx="70323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7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SNSPDs: Photon‑induced hotspot in a current‑biased superconducting nanowire</a:t>
            </a:r>
            <a:endParaRPr b="1" sz="1800">
              <a:solidFill>
                <a:srgbClr val="15264B"/>
              </a:solidFill>
            </a:endParaRPr>
          </a:p>
          <a:p>
            <a:pPr indent="-3429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❏"/>
            </a:pPr>
            <a:r>
              <a:rPr b="1" lang="en-US" sz="1800">
                <a:solidFill>
                  <a:srgbClr val="15264B"/>
                </a:solidFill>
              </a:rPr>
              <a:t>Low noise</a:t>
            </a:r>
            <a:endParaRPr b="1" sz="1800">
              <a:solidFill>
                <a:srgbClr val="15264B"/>
              </a:solidFill>
            </a:endParaRPr>
          </a:p>
          <a:p>
            <a:pPr indent="-3429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❏"/>
            </a:pPr>
            <a:r>
              <a:rPr b="1" lang="en-US" sz="1800">
                <a:solidFill>
                  <a:srgbClr val="15264B"/>
                </a:solidFill>
              </a:rPr>
              <a:t>High efficiency</a:t>
            </a:r>
            <a:endParaRPr b="1" sz="1800">
              <a:solidFill>
                <a:srgbClr val="15264B"/>
              </a:solidFill>
            </a:endParaRPr>
          </a:p>
          <a:p>
            <a:pPr indent="-3429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❏"/>
            </a:pPr>
            <a:r>
              <a:rPr b="1" lang="en-US" sz="1800">
                <a:solidFill>
                  <a:srgbClr val="15264B"/>
                </a:solidFill>
              </a:rPr>
              <a:t>Cryogenic requirements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/>
          <p:nvPr/>
        </p:nvSpPr>
        <p:spPr>
          <a:xfrm>
            <a:off x="220200" y="1077050"/>
            <a:ext cx="64221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Photon-number resolving detectors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Visible Light Photon Counter: Photons create electron–hole pairs that trigger an avalanche whose amplitude is proportional to the number of incident photons.</a:t>
            </a:r>
            <a:endParaRPr b="1" sz="1800">
              <a:solidFill>
                <a:srgbClr val="15264B"/>
              </a:solidFill>
            </a:endParaRPr>
          </a:p>
          <a:p>
            <a:pPr indent="-3429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❏"/>
            </a:pPr>
            <a:r>
              <a:rPr b="1" lang="en-US" sz="1800">
                <a:solidFill>
                  <a:srgbClr val="15264B"/>
                </a:solidFill>
              </a:rPr>
              <a:t>High efficiency in the visible band</a:t>
            </a:r>
            <a:endParaRPr b="1" sz="1800">
              <a:solidFill>
                <a:srgbClr val="15264B"/>
              </a:solidFill>
            </a:endParaRPr>
          </a:p>
          <a:p>
            <a:pPr indent="-3429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❏"/>
            </a:pPr>
            <a:r>
              <a:rPr b="1" lang="en-US" sz="1800">
                <a:solidFill>
                  <a:srgbClr val="15264B"/>
                </a:solidFill>
              </a:rPr>
              <a:t>Cryogenic requirements</a:t>
            </a:r>
            <a:endParaRPr b="1" sz="1800">
              <a:solidFill>
                <a:srgbClr val="15264B"/>
              </a:solidFill>
            </a:endParaRPr>
          </a:p>
        </p:txBody>
      </p:sp>
      <p:sp>
        <p:nvSpPr>
          <p:cNvPr id="245" name="Google Shape;245;p23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3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Manipulating and Measuring Photonic Qubits (Reading)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3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49" name="Google Shape;249;p23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50" name="Google Shape;250;p23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251" name="Google Shape;251;p23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2" name="Google Shape;252;p23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23"/>
          <p:cNvSpPr txBox="1"/>
          <p:nvPr/>
        </p:nvSpPr>
        <p:spPr>
          <a:xfrm>
            <a:off x="4073525" y="6309325"/>
            <a:ext cx="437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nist.gov/image/superconducting-nanowire-single-photon-detector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23" title="ab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7375" y="1959295"/>
            <a:ext cx="5244897" cy="322940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3"/>
          <p:cNvSpPr txBox="1"/>
          <p:nvPr/>
        </p:nvSpPr>
        <p:spPr>
          <a:xfrm>
            <a:off x="8149925" y="5302925"/>
            <a:ext cx="241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De Lucia et al., Instrum. 8, 47 (2024).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56" name="Google Shape;256;p23"/>
          <p:cNvSpPr txBox="1"/>
          <p:nvPr/>
        </p:nvSpPr>
        <p:spPr>
          <a:xfrm>
            <a:off x="220200" y="3958687"/>
            <a:ext cx="64221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Transition Edge Sensors: Calorimetric detection at the superconducting transition edge</a:t>
            </a:r>
            <a:endParaRPr b="1" sz="1800">
              <a:solidFill>
                <a:srgbClr val="15264B"/>
              </a:solidFill>
            </a:endParaRPr>
          </a:p>
          <a:p>
            <a:pPr indent="-3429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❏"/>
            </a:pPr>
            <a:r>
              <a:rPr b="1" lang="en-US" sz="1800">
                <a:solidFill>
                  <a:srgbClr val="15264B"/>
                </a:solidFill>
              </a:rPr>
              <a:t>High efficiency</a:t>
            </a:r>
            <a:endParaRPr b="1" sz="1800">
              <a:solidFill>
                <a:srgbClr val="15264B"/>
              </a:solidFill>
            </a:endParaRPr>
          </a:p>
          <a:p>
            <a:pPr indent="-3429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❏"/>
            </a:pPr>
            <a:r>
              <a:rPr b="1" lang="en-US" sz="1800">
                <a:solidFill>
                  <a:srgbClr val="15264B"/>
                </a:solidFill>
              </a:rPr>
              <a:t>Low dark counts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❏"/>
            </a:pPr>
            <a:r>
              <a:rPr b="1" lang="en-US" sz="1800">
                <a:solidFill>
                  <a:srgbClr val="15264B"/>
                </a:solidFill>
              </a:rPr>
              <a:t>Slow recovery</a:t>
            </a:r>
            <a:endParaRPr b="1" sz="1800">
              <a:solidFill>
                <a:srgbClr val="15264B"/>
              </a:solidFill>
            </a:endParaRPr>
          </a:p>
          <a:p>
            <a:pPr indent="-3429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❏"/>
            </a:pPr>
            <a:r>
              <a:rPr b="1" lang="en-US" sz="1800">
                <a:solidFill>
                  <a:srgbClr val="15264B"/>
                </a:solidFill>
              </a:rPr>
              <a:t>Cryogenic requirements (sub 100 mK)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/>
          <p:nvPr/>
        </p:nvSpPr>
        <p:spPr>
          <a:xfrm>
            <a:off x="174325" y="1018500"/>
            <a:ext cx="7110300" cy="23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5264B"/>
                </a:solidFill>
              </a:rPr>
              <a:t>Mach–Zehnder interferometer</a:t>
            </a:r>
            <a:r>
              <a:rPr b="1" lang="en-US" sz="1800">
                <a:solidFill>
                  <a:srgbClr val="15264B"/>
                </a:solidFill>
              </a:rPr>
              <a:t>:</a:t>
            </a:r>
            <a:endParaRPr b="1" sz="18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600">
                <a:solidFill>
                  <a:srgbClr val="15264B"/>
                </a:solidFill>
              </a:rPr>
              <a:t>Input into a 50:50 beat splitter, two optical arms (each able to host phase shifters) and outputted into a 50:50 combiner</a:t>
            </a:r>
            <a:endParaRPr b="1" sz="16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600">
                <a:solidFill>
                  <a:srgbClr val="15264B"/>
                </a:solidFill>
              </a:rPr>
              <a:t>Each arm acquires a phase ϕ(1)​, ϕ(2)</a:t>
            </a:r>
            <a:endParaRPr b="1" sz="16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600">
                <a:solidFill>
                  <a:srgbClr val="15264B"/>
                </a:solidFill>
              </a:rPr>
              <a:t>MZI converts a phase modulation (Δϕ) into an intensity change</a:t>
            </a:r>
            <a:endParaRPr b="1" sz="16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600">
                <a:solidFill>
                  <a:srgbClr val="15264B"/>
                </a:solidFill>
              </a:rPr>
              <a:t>Phase shifter performance (speed, loss, noise) directly maps to switch quality</a:t>
            </a:r>
            <a:endParaRPr b="1" sz="16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15264B"/>
              </a:solidFill>
            </a:endParaRPr>
          </a:p>
        </p:txBody>
      </p:sp>
      <p:sp>
        <p:nvSpPr>
          <p:cNvPr id="262" name="Google Shape;262;p24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Manipulating and Measuring Photonic Qubits (Writing)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66" name="Google Shape;266;p2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67" name="Google Shape;267;p24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268" name="Google Shape;268;p24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9" name="Google Shape;269;p24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0" name="Google Shape;270;p24" title="abc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6650" y="1018502"/>
            <a:ext cx="3268000" cy="2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 txBox="1"/>
          <p:nvPr/>
        </p:nvSpPr>
        <p:spPr>
          <a:xfrm>
            <a:off x="7284625" y="3465450"/>
            <a:ext cx="489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physics.stackexchange.com/questions/274379/outcome-of-mach-zehnder-interferometer-experiment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72" name="Google Shape;272;p24" title="abc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1388" y="4121600"/>
            <a:ext cx="4602576" cy="193308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4"/>
          <p:cNvSpPr txBox="1"/>
          <p:nvPr/>
        </p:nvSpPr>
        <p:spPr>
          <a:xfrm>
            <a:off x="8496325" y="6120175"/>
            <a:ext cx="247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Parra et al., Sci. Rep. 11, 9474 (2021).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74" name="Google Shape;274;p24"/>
          <p:cNvSpPr txBox="1"/>
          <p:nvPr/>
        </p:nvSpPr>
        <p:spPr>
          <a:xfrm>
            <a:off x="174325" y="3395225"/>
            <a:ext cx="6972600" cy="2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5264B"/>
                </a:solidFill>
              </a:rPr>
              <a:t>Thermo‑Optic Phase Shifters:</a:t>
            </a:r>
            <a:endParaRPr b="1" sz="18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600">
                <a:solidFill>
                  <a:srgbClr val="15264B"/>
                </a:solidFill>
              </a:rPr>
              <a:t>Heat-induced refractive‑index change in one arm of a Mach–Zehnder interferometer</a:t>
            </a:r>
            <a:endParaRPr b="1" sz="16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600">
                <a:solidFill>
                  <a:srgbClr val="15264B"/>
                </a:solidFill>
              </a:rPr>
              <a:t>Very low insertion loss, simple drive electronics</a:t>
            </a:r>
            <a:endParaRPr b="1" sz="16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600">
                <a:solidFill>
                  <a:srgbClr val="15264B"/>
                </a:solidFill>
              </a:rPr>
              <a:t>Thermal crosstalk in dense circuits, limited modulation bandwidth</a:t>
            </a:r>
            <a:endParaRPr b="1" sz="16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600">
                <a:solidFill>
                  <a:srgbClr val="15264B"/>
                </a:solidFill>
              </a:rPr>
              <a:t>Huaqing, et al. have produced a record lowest measured insertion loss of 0.14 dB using a residual‑heat‑absorption method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/>
          <p:nvPr/>
        </p:nvSpPr>
        <p:spPr>
          <a:xfrm>
            <a:off x="174325" y="1018500"/>
            <a:ext cx="7110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5264B"/>
                </a:solidFill>
              </a:rPr>
              <a:t>Electro‑Optic Phase Shifters:</a:t>
            </a:r>
            <a:endParaRPr b="1" sz="18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600">
                <a:solidFill>
                  <a:srgbClr val="15264B"/>
                </a:solidFill>
              </a:rPr>
              <a:t>Electric‑field–induced refractive‑index change</a:t>
            </a:r>
            <a:endParaRPr b="1" sz="16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600">
                <a:solidFill>
                  <a:srgbClr val="15264B"/>
                </a:solidFill>
              </a:rPr>
              <a:t>very high modulation bandwidth, suitable for high‑rate switching in quantum circuits</a:t>
            </a:r>
            <a:endParaRPr b="1" sz="16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600">
                <a:solidFill>
                  <a:srgbClr val="15264B"/>
                </a:solidFill>
              </a:rPr>
              <a:t>Higher insertion loss than thermo‑optic, needs high‑precision voltage control</a:t>
            </a:r>
            <a:endParaRPr b="1" sz="16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600">
                <a:solidFill>
                  <a:srgbClr val="15264B"/>
                </a:solidFill>
              </a:rPr>
              <a:t>Yaowen, et al. have reported fabricating a thin-film lithium niobate chip with an on-chip insertion loss of 0.45 dB with a frequency shift ratio of over 99%</a:t>
            </a:r>
            <a:endParaRPr b="1">
              <a:solidFill>
                <a:srgbClr val="15264B"/>
              </a:solidFill>
            </a:endParaRPr>
          </a:p>
        </p:txBody>
      </p:sp>
      <p:sp>
        <p:nvSpPr>
          <p:cNvPr id="280" name="Google Shape;280;p25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Manipulating and Measuring Photonic Qubits (Writing)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5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84" name="Google Shape;284;p25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85" name="Google Shape;285;p25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286" name="Google Shape;286;p25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7" name="Google Shape;287;p25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25"/>
          <p:cNvSpPr txBox="1"/>
          <p:nvPr/>
        </p:nvSpPr>
        <p:spPr>
          <a:xfrm>
            <a:off x="6813300" y="6062700"/>
            <a:ext cx="537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https://www.pasternack.com/adjustable-phase-shifter-18-ghz-sma-60-deg-per-ghz-pe8247-p.aspx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89" name="Google Shape;289;p25" title="abc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1063" y="3888050"/>
            <a:ext cx="3470734" cy="23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 title="abc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6713" y="1365508"/>
            <a:ext cx="2619375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5"/>
          <p:cNvSpPr txBox="1"/>
          <p:nvPr/>
        </p:nvSpPr>
        <p:spPr>
          <a:xfrm>
            <a:off x="7479613" y="3458338"/>
            <a:ext cx="3933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https://evidentscientific.com/en/microscope-resource/tutorials/pockelscell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92" name="Google Shape;292;p25"/>
          <p:cNvSpPr txBox="1"/>
          <p:nvPr/>
        </p:nvSpPr>
        <p:spPr>
          <a:xfrm>
            <a:off x="174325" y="3996888"/>
            <a:ext cx="7110300" cy="2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5264B"/>
                </a:solidFill>
              </a:rPr>
              <a:t>Electro‑Mechanical Phase Shifters:</a:t>
            </a:r>
            <a:endParaRPr b="1" sz="18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600">
                <a:solidFill>
                  <a:srgbClr val="15264B"/>
                </a:solidFill>
              </a:rPr>
              <a:t>Physical displacement of waveguide or resonator elements via electrostatic actuation</a:t>
            </a:r>
            <a:endParaRPr b="1" sz="16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600">
                <a:solidFill>
                  <a:srgbClr val="15264B"/>
                </a:solidFill>
              </a:rPr>
              <a:t>Ultra‑low “open”‑state loss, excellent extinction ratios</a:t>
            </a:r>
            <a:endParaRPr b="1" sz="16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600">
                <a:solidFill>
                  <a:srgbClr val="15264B"/>
                </a:solidFill>
              </a:rPr>
              <a:t>Mechanical fatigue, slower than pure electro‑optic devices</a:t>
            </a:r>
            <a:endParaRPr b="1" sz="16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600">
                <a:solidFill>
                  <a:srgbClr val="15264B"/>
                </a:solidFill>
              </a:rPr>
              <a:t>Edinger et al. have demonstrated a MEMS silicon photonic chip with a half‑wave voltage–length of 0.0184 V·mm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/>
        </p:nvSpPr>
        <p:spPr>
          <a:xfrm>
            <a:off x="434675" y="1299425"/>
            <a:ext cx="55203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Delay Lines:</a:t>
            </a:r>
            <a:endParaRPr b="1" sz="20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600">
                <a:solidFill>
                  <a:srgbClr val="15264B"/>
                </a:solidFill>
              </a:rPr>
              <a:t>Fiber loops act as basic memory by trapping photons in circulating paths</a:t>
            </a:r>
            <a:endParaRPr b="1" sz="16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600">
                <a:solidFill>
                  <a:srgbClr val="15264B"/>
                </a:solidFill>
              </a:rPr>
              <a:t>Useful for short-term synchronization or buffering between components</a:t>
            </a:r>
            <a:endParaRPr b="1" sz="16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600">
                <a:solidFill>
                  <a:srgbClr val="15264B"/>
                </a:solidFill>
              </a:rPr>
              <a:t>L</a:t>
            </a:r>
            <a:r>
              <a:rPr b="1" lang="en-US" sz="1600">
                <a:solidFill>
                  <a:srgbClr val="15264B"/>
                </a:solidFill>
              </a:rPr>
              <a:t>imited by propagation loss, dispersion, and absence of active control</a:t>
            </a:r>
            <a:endParaRPr b="1" sz="1600">
              <a:solidFill>
                <a:srgbClr val="15264B"/>
              </a:solidFill>
            </a:endParaRPr>
          </a:p>
        </p:txBody>
      </p:sp>
      <p:sp>
        <p:nvSpPr>
          <p:cNvPr id="298" name="Google Shape;298;p26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6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Manipulating and Measuring Photonic Qubits (Storing)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02" name="Google Shape;302;p2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303" name="Google Shape;303;p26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304" name="Google Shape;304;p26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5" name="Google Shape;305;p26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6" name="Google Shape;306;p26" title="ab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875" y="1570995"/>
            <a:ext cx="5095875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6"/>
          <p:cNvSpPr txBox="1"/>
          <p:nvPr/>
        </p:nvSpPr>
        <p:spPr>
          <a:xfrm>
            <a:off x="7462100" y="5853200"/>
            <a:ext cx="2729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Tiranov et al., </a:t>
            </a:r>
            <a:r>
              <a:rPr i="1" lang="en-US" sz="1100">
                <a:solidFill>
                  <a:schemeClr val="dk1"/>
                </a:solidFill>
              </a:rPr>
              <a:t>arXiv:1510.02665</a:t>
            </a:r>
            <a:r>
              <a:rPr lang="en-US" sz="1100">
                <a:solidFill>
                  <a:schemeClr val="dk1"/>
                </a:solidFill>
              </a:rPr>
              <a:t> (2015)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434675" y="4046325"/>
            <a:ext cx="5794500" cy="20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Quantum Memories:</a:t>
            </a:r>
            <a:endParaRPr b="1" sz="20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600">
                <a:solidFill>
                  <a:srgbClr val="15264B"/>
                </a:solidFill>
              </a:rPr>
              <a:t>Store quantum information in a different physical medium (e.g., atomic ensembles)</a:t>
            </a:r>
            <a:endParaRPr b="1" sz="16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600">
                <a:solidFill>
                  <a:srgbClr val="15264B"/>
                </a:solidFill>
              </a:rPr>
              <a:t>Often based on Raman protocols</a:t>
            </a:r>
            <a:endParaRPr b="1" sz="16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600">
                <a:solidFill>
                  <a:srgbClr val="15264B"/>
                </a:solidFill>
              </a:rPr>
              <a:t>Require high optical depth, mode matching, and low noise to preserve fidelity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/>
        </p:nvSpPr>
        <p:spPr>
          <a:xfrm>
            <a:off x="433200" y="1324375"/>
            <a:ext cx="6128100" cy="22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Spontaneous Parametric Down-Conversion (SPDC):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Nonlinear process in χ(2) crystals (e.g., BBO, KDP) where a pump photon splits into two lower-energy photons (signal + idler).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Probabilistic — you get 0, 1, or 2+ photon pairs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</p:txBody>
      </p:sp>
      <p:sp>
        <p:nvSpPr>
          <p:cNvPr id="314" name="Google Shape;314;p27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7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Single Photon Sources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7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18" name="Google Shape;318;p27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319" name="Google Shape;319;p27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320" name="Google Shape;320;p27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1" name="Google Shape;321;p27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2" name="Google Shape;322;p27" title="abc.png"/>
          <p:cNvPicPr preferRelativeResize="0"/>
          <p:nvPr/>
        </p:nvPicPr>
        <p:blipFill rotWithShape="1">
          <a:blip r:embed="rId4">
            <a:alphaModFix/>
          </a:blip>
          <a:srcRect b="50409" l="0" r="0" t="0"/>
          <a:stretch/>
        </p:blipFill>
        <p:spPr>
          <a:xfrm>
            <a:off x="6699875" y="1723160"/>
            <a:ext cx="5187325" cy="161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7" title="abc.png"/>
          <p:cNvPicPr preferRelativeResize="0"/>
          <p:nvPr/>
        </p:nvPicPr>
        <p:blipFill rotWithShape="1">
          <a:blip r:embed="rId4">
            <a:alphaModFix/>
          </a:blip>
          <a:srcRect b="0" l="0" r="0" t="50409"/>
          <a:stretch/>
        </p:blipFill>
        <p:spPr>
          <a:xfrm>
            <a:off x="6699875" y="4188275"/>
            <a:ext cx="5187325" cy="161017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7"/>
          <p:cNvSpPr txBox="1"/>
          <p:nvPr/>
        </p:nvSpPr>
        <p:spPr>
          <a:xfrm>
            <a:off x="7745388" y="6007363"/>
            <a:ext cx="30963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Moreno, </a:t>
            </a:r>
            <a:r>
              <a:rPr i="1" lang="en-US" sz="1100">
                <a:solidFill>
                  <a:schemeClr val="dk1"/>
                </a:solidFill>
              </a:rPr>
              <a:t>Ph.D. Diss.</a:t>
            </a:r>
            <a:r>
              <a:rPr lang="en-US" sz="1100">
                <a:solidFill>
                  <a:schemeClr val="dk1"/>
                </a:solidFill>
              </a:rPr>
              <a:t>, Univ. of Delaware (2012)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458975" y="4077375"/>
            <a:ext cx="62409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Spontaneous Four-Wave Mixing (SFWM):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Occurs in χ(3) nonlinear media like optical fibers or silicon waveguides.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Better suited for integrated photonic platforms, such as on-chip photonic circuits.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/>
          <p:nvPr/>
        </p:nvSpPr>
        <p:spPr>
          <a:xfrm>
            <a:off x="440675" y="1324375"/>
            <a:ext cx="5405400" cy="20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Single Barium Borate (BBO) Crystal: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BBO crystal under type-II phase matching is used to generate non-collinearly propagating photon pairs that are polarization entangled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</p:txBody>
      </p:sp>
      <p:sp>
        <p:nvSpPr>
          <p:cNvPr id="331" name="Google Shape;331;p28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8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Entanglement Generation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8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35" name="Google Shape;335;p28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336" name="Google Shape;336;p28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337" name="Google Shape;337;p28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8" name="Google Shape;338;p28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9" name="Google Shape;339;p28" title="ab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9844" y="1730450"/>
            <a:ext cx="6150124" cy="14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8" title="abc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9900" y="4136400"/>
            <a:ext cx="5910024" cy="200897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8"/>
          <p:cNvSpPr txBox="1"/>
          <p:nvPr/>
        </p:nvSpPr>
        <p:spPr>
          <a:xfrm>
            <a:off x="7939813" y="3493463"/>
            <a:ext cx="21102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Kim, </a:t>
            </a:r>
            <a:r>
              <a:rPr i="1" lang="en-US" sz="1100">
                <a:solidFill>
                  <a:schemeClr val="dk1"/>
                </a:solidFill>
              </a:rPr>
              <a:t>Ph.D. Thesis</a:t>
            </a:r>
            <a:r>
              <a:rPr lang="en-US" sz="1100">
                <a:solidFill>
                  <a:schemeClr val="dk1"/>
                </a:solidFill>
              </a:rPr>
              <a:t>, 2008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8"/>
          <p:cNvSpPr txBox="1"/>
          <p:nvPr/>
        </p:nvSpPr>
        <p:spPr>
          <a:xfrm>
            <a:off x="7312075" y="5904675"/>
            <a:ext cx="3365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Rahmouni et al., </a:t>
            </a:r>
            <a:r>
              <a:rPr i="1" lang="en-US" sz="1100">
                <a:solidFill>
                  <a:schemeClr val="dk1"/>
                </a:solidFill>
              </a:rPr>
              <a:t>Light Sci. Appl.</a:t>
            </a:r>
            <a:r>
              <a:rPr lang="en-US" sz="1100">
                <a:solidFill>
                  <a:schemeClr val="dk1"/>
                </a:solidFill>
              </a:rPr>
              <a:t> 13, 110 (2024)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8"/>
          <p:cNvSpPr txBox="1"/>
          <p:nvPr/>
        </p:nvSpPr>
        <p:spPr>
          <a:xfrm>
            <a:off x="440675" y="3669825"/>
            <a:ext cx="56676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Silicon Waveguides: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Two pump photons are annihilated to produce a correlated signal-idler photon pair to generate entangled photons in integrated and fiber-based quantum photonics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/>
          <p:nvPr/>
        </p:nvSpPr>
        <p:spPr>
          <a:xfrm>
            <a:off x="8415400" y="2226925"/>
            <a:ext cx="3776700" cy="4631100"/>
          </a:xfrm>
          <a:prstGeom prst="rect">
            <a:avLst/>
          </a:prstGeom>
          <a:solidFill>
            <a:srgbClr val="1229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9"/>
          <p:cNvSpPr txBox="1"/>
          <p:nvPr/>
        </p:nvSpPr>
        <p:spPr>
          <a:xfrm>
            <a:off x="2206906" y="1491040"/>
            <a:ext cx="777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chemeClr val="lt1"/>
                </a:solidFill>
              </a:rPr>
              <a:t>Continuous Variable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9"/>
          <p:cNvSpPr txBox="1"/>
          <p:nvPr/>
        </p:nvSpPr>
        <p:spPr>
          <a:xfrm>
            <a:off x="2971688" y="3256325"/>
            <a:ext cx="636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Mainly being developed by Xanadu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29"/>
          <p:cNvGrpSpPr/>
          <p:nvPr/>
        </p:nvGrpSpPr>
        <p:grpSpPr>
          <a:xfrm>
            <a:off x="3943790" y="2676939"/>
            <a:ext cx="3861636" cy="322845"/>
            <a:chOff x="3943790" y="2676939"/>
            <a:chExt cx="3861636" cy="322845"/>
          </a:xfrm>
        </p:grpSpPr>
        <p:cxnSp>
          <p:nvCxnSpPr>
            <p:cNvPr id="352" name="Google Shape;352;p29"/>
            <p:cNvCxnSpPr/>
            <p:nvPr/>
          </p:nvCxnSpPr>
          <p:spPr>
            <a:xfrm>
              <a:off x="4426226" y="2676939"/>
              <a:ext cx="3379200" cy="0"/>
            </a:xfrm>
            <a:prstGeom prst="straightConnector1">
              <a:avLst/>
            </a:prstGeom>
            <a:noFill/>
            <a:ln cap="flat" cmpd="sng" w="19050">
              <a:solidFill>
                <a:srgbClr val="E84B3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3" name="Google Shape;353;p29"/>
            <p:cNvCxnSpPr/>
            <p:nvPr/>
          </p:nvCxnSpPr>
          <p:spPr>
            <a:xfrm flipH="1" rot="10800000">
              <a:off x="3943790" y="2676984"/>
              <a:ext cx="482400" cy="322800"/>
            </a:xfrm>
            <a:prstGeom prst="straightConnector1">
              <a:avLst/>
            </a:prstGeom>
            <a:noFill/>
            <a:ln cap="flat" cmpd="sng" w="19050">
              <a:solidFill>
                <a:srgbClr val="E84B3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54" name="Google Shape;35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9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56" name="Google Shape;356;p29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357" name="Google Shape;357;p29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358" name="Google Shape;358;p29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9" name="Google Shape;359;p29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0"/>
          <p:cNvSpPr txBox="1"/>
          <p:nvPr/>
        </p:nvSpPr>
        <p:spPr>
          <a:xfrm>
            <a:off x="396425" y="1184563"/>
            <a:ext cx="11432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First Continuous Variable Qubit encoding scheme was proposed in 2001 by Gottesman et al. known as GKP encoding.</a:t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Utilizing the fact that each optical mode field is equivalent to a quantised harmonic oscillator</a:t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We can define the continuous spectrum qubits as</a:t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</p:txBody>
      </p:sp>
      <p:sp>
        <p:nvSpPr>
          <p:cNvPr id="365" name="Google Shape;365;p30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0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Continuous Variable Qubit Encoding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0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69" name="Google Shape;369;p30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370" name="Google Shape;370;p30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371" name="Google Shape;371;p30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2" name="Google Shape;372;p30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3" name="Google Shape;3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875" y="2927750"/>
            <a:ext cx="79914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0407" y="4297925"/>
            <a:ext cx="3297218" cy="17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0"/>
          <p:cNvSpPr txBox="1"/>
          <p:nvPr/>
        </p:nvSpPr>
        <p:spPr>
          <a:xfrm>
            <a:off x="373775" y="4271650"/>
            <a:ext cx="7991400" cy="24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15264B"/>
                </a:solidFill>
              </a:rPr>
              <a:t>Ideally this looks like infinite squeezed states with uniform separation</a:t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15264B"/>
                </a:solidFill>
              </a:rPr>
              <a:t>The GKP encoding is of great interest because it is an example of a shift-resistant code, error shifts caused by Pauli Z and X operators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8415400" y="2226925"/>
            <a:ext cx="3776700" cy="4631100"/>
          </a:xfrm>
          <a:prstGeom prst="rect">
            <a:avLst/>
          </a:prstGeom>
          <a:solidFill>
            <a:srgbClr val="1229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134010" y="535539"/>
            <a:ext cx="992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lt1"/>
                </a:solidFill>
              </a:rPr>
              <a:t>Table of Contents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367000" y="1876225"/>
            <a:ext cx="9392400" cy="42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1" lang="en-US" sz="2600">
                <a:solidFill>
                  <a:schemeClr val="lt1"/>
                </a:solidFill>
              </a:rPr>
              <a:t>DiVincenzo Criteria &amp; Qubits</a:t>
            </a:r>
            <a:endParaRPr b="1" sz="26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b="1" lang="en-US" sz="2600">
                <a:solidFill>
                  <a:schemeClr val="lt1"/>
                </a:solidFill>
              </a:rPr>
              <a:t>Discrete Variable Photonics</a:t>
            </a:r>
            <a:endParaRPr b="1" sz="26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b="1" lang="en-US" sz="2600">
                <a:solidFill>
                  <a:schemeClr val="lt1"/>
                </a:solidFill>
              </a:rPr>
              <a:t>Continuous Variable Photonics</a:t>
            </a:r>
            <a:endParaRPr b="1" sz="26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b="1" lang="en-US" sz="2600">
                <a:solidFill>
                  <a:schemeClr val="lt1"/>
                </a:solidFill>
              </a:rPr>
              <a:t>Photon Gates</a:t>
            </a:r>
            <a:endParaRPr b="1" sz="26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b="1" lang="en-US" sz="2600">
                <a:solidFill>
                  <a:schemeClr val="lt1"/>
                </a:solidFill>
              </a:rPr>
              <a:t>Decoherence &amp; Losses</a:t>
            </a:r>
            <a:endParaRPr b="1" sz="26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600"/>
              <a:buAutoNum type="arabicPeriod"/>
            </a:pPr>
            <a:r>
              <a:rPr b="1" lang="en-US" sz="2600">
                <a:solidFill>
                  <a:schemeClr val="lt1"/>
                </a:solidFill>
              </a:rPr>
              <a:t>Current Progress</a:t>
            </a:r>
            <a:endParaRPr b="1" sz="2600">
              <a:solidFill>
                <a:schemeClr val="lt1"/>
              </a:solidFill>
            </a:endParaRPr>
          </a:p>
        </p:txBody>
      </p:sp>
      <p:grpSp>
        <p:nvGrpSpPr>
          <p:cNvPr id="93" name="Google Shape;93;p13"/>
          <p:cNvGrpSpPr/>
          <p:nvPr/>
        </p:nvGrpSpPr>
        <p:grpSpPr>
          <a:xfrm>
            <a:off x="4165177" y="1393489"/>
            <a:ext cx="3861636" cy="322845"/>
            <a:chOff x="3943790" y="2676939"/>
            <a:chExt cx="3861636" cy="322845"/>
          </a:xfrm>
        </p:grpSpPr>
        <p:cxnSp>
          <p:nvCxnSpPr>
            <p:cNvPr id="94" name="Google Shape;94;p13"/>
            <p:cNvCxnSpPr/>
            <p:nvPr/>
          </p:nvCxnSpPr>
          <p:spPr>
            <a:xfrm>
              <a:off x="4426226" y="2676939"/>
              <a:ext cx="3379200" cy="0"/>
            </a:xfrm>
            <a:prstGeom prst="straightConnector1">
              <a:avLst/>
            </a:prstGeom>
            <a:noFill/>
            <a:ln cap="flat" cmpd="sng" w="19050">
              <a:solidFill>
                <a:srgbClr val="E84B3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13"/>
            <p:cNvCxnSpPr/>
            <p:nvPr/>
          </p:nvCxnSpPr>
          <p:spPr>
            <a:xfrm flipH="1" rot="10800000">
              <a:off x="3943790" y="2676984"/>
              <a:ext cx="482400" cy="322800"/>
            </a:xfrm>
            <a:prstGeom prst="straightConnector1">
              <a:avLst/>
            </a:prstGeom>
            <a:noFill/>
            <a:ln cap="flat" cmpd="sng" w="19050">
              <a:solidFill>
                <a:srgbClr val="E84B3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1"/>
          <p:cNvSpPr txBox="1"/>
          <p:nvPr/>
        </p:nvSpPr>
        <p:spPr>
          <a:xfrm>
            <a:off x="732325" y="1371400"/>
            <a:ext cx="57267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15264B"/>
                </a:solidFill>
              </a:rPr>
              <a:t>Measurement:</a:t>
            </a:r>
            <a:endParaRPr b="1" sz="1900">
              <a:solidFill>
                <a:srgbClr val="15264B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900"/>
              <a:buChar char="●"/>
            </a:pPr>
            <a:r>
              <a:rPr b="1" lang="en-US" sz="1900">
                <a:solidFill>
                  <a:srgbClr val="15264B"/>
                </a:solidFill>
              </a:rPr>
              <a:t>This is done using Homodyne detection</a:t>
            </a:r>
            <a:endParaRPr b="1" sz="1900">
              <a:solidFill>
                <a:srgbClr val="15264B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900"/>
              <a:buChar char="●"/>
            </a:pPr>
            <a:r>
              <a:rPr b="1" lang="en-US" sz="1900">
                <a:solidFill>
                  <a:srgbClr val="15264B"/>
                </a:solidFill>
              </a:rPr>
              <a:t>The qubit is interfered with a strong harmonic oscillator</a:t>
            </a:r>
            <a:endParaRPr b="1" sz="1900">
              <a:solidFill>
                <a:srgbClr val="15264B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900"/>
              <a:buChar char="●"/>
            </a:pPr>
            <a:r>
              <a:rPr b="1" lang="en-US" sz="1900">
                <a:solidFill>
                  <a:srgbClr val="15264B"/>
                </a:solidFill>
              </a:rPr>
              <a:t>The output is measured by a photodiode to measure the amplitude of each mode</a:t>
            </a:r>
            <a:endParaRPr b="1" sz="1900">
              <a:solidFill>
                <a:srgbClr val="15264B"/>
              </a:solidFill>
            </a:endParaRPr>
          </a:p>
        </p:txBody>
      </p:sp>
      <p:sp>
        <p:nvSpPr>
          <p:cNvPr id="381" name="Google Shape;381;p31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1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Continuous Variable Qubit Encoding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1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85" name="Google Shape;385;p31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386" name="Google Shape;386;p31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387" name="Google Shape;387;p31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88" name="Google Shape;388;p31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9" name="Google Shape;3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4804" y="3743351"/>
            <a:ext cx="5341916" cy="28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1"/>
          <p:cNvSpPr txBox="1"/>
          <p:nvPr/>
        </p:nvSpPr>
        <p:spPr>
          <a:xfrm>
            <a:off x="8188625" y="5924575"/>
            <a:ext cx="2739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Romero,</a:t>
            </a:r>
            <a:r>
              <a:rPr b="1" lang="en-US" sz="1100">
                <a:solidFill>
                  <a:schemeClr val="dk1"/>
                </a:solidFill>
              </a:rPr>
              <a:t> </a:t>
            </a:r>
            <a:r>
              <a:rPr lang="en-US" sz="1100">
                <a:solidFill>
                  <a:schemeClr val="dk1"/>
                </a:solidFill>
              </a:rPr>
              <a:t>et al., </a:t>
            </a:r>
            <a:r>
              <a:rPr lang="en-US" sz="1100">
                <a:solidFill>
                  <a:schemeClr val="dk1"/>
                </a:solidFill>
              </a:rPr>
              <a:t>arXiv:1703.04548 (2017).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31" title="abc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7989" y="1122599"/>
            <a:ext cx="4109511" cy="27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2"/>
          <p:cNvSpPr txBox="1"/>
          <p:nvPr/>
        </p:nvSpPr>
        <p:spPr>
          <a:xfrm>
            <a:off x="563250" y="957400"/>
            <a:ext cx="110655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Generation: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Single mode gaussian (squeezed vacuum) states pass through a linear optical network as inputs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Output is measured by photon-number resolving detectors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Used to generate cluster states for Continuous Variable Computing using GKP states</a:t>
            </a:r>
            <a:endParaRPr b="1" sz="1800">
              <a:solidFill>
                <a:srgbClr val="15264B"/>
              </a:solidFill>
            </a:endParaRPr>
          </a:p>
        </p:txBody>
      </p:sp>
      <p:sp>
        <p:nvSpPr>
          <p:cNvPr id="397" name="Google Shape;397;p32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2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Continuous Variable Gates: Gaussian Boson Sampling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2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401" name="Google Shape;401;p32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402" name="Google Shape;402;p32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403" name="Google Shape;403;p32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04" name="Google Shape;404;p32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5" name="Google Shape;4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833" y="3323175"/>
            <a:ext cx="5566324" cy="28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2"/>
          <p:cNvSpPr txBox="1"/>
          <p:nvPr/>
        </p:nvSpPr>
        <p:spPr>
          <a:xfrm>
            <a:off x="8750575" y="4865763"/>
            <a:ext cx="2739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Romero,</a:t>
            </a:r>
            <a:r>
              <a:rPr b="1" lang="en-US" sz="1100">
                <a:solidFill>
                  <a:schemeClr val="dk1"/>
                </a:solidFill>
              </a:rPr>
              <a:t> </a:t>
            </a:r>
            <a:r>
              <a:rPr lang="en-US" sz="1100">
                <a:solidFill>
                  <a:schemeClr val="dk1"/>
                </a:solidFill>
              </a:rPr>
              <a:t>et al., arXiv:1703.04548 (2017).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"/>
          <p:cNvSpPr/>
          <p:nvPr/>
        </p:nvSpPr>
        <p:spPr>
          <a:xfrm>
            <a:off x="8415400" y="2226925"/>
            <a:ext cx="3776700" cy="4631100"/>
          </a:xfrm>
          <a:prstGeom prst="rect">
            <a:avLst/>
          </a:prstGeom>
          <a:solidFill>
            <a:srgbClr val="1229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3"/>
          <p:cNvSpPr txBox="1"/>
          <p:nvPr/>
        </p:nvSpPr>
        <p:spPr>
          <a:xfrm>
            <a:off x="2206906" y="1491040"/>
            <a:ext cx="777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chemeClr val="lt1"/>
                </a:solidFill>
              </a:rPr>
              <a:t>Gates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" name="Google Shape;413;p33"/>
          <p:cNvGrpSpPr/>
          <p:nvPr/>
        </p:nvGrpSpPr>
        <p:grpSpPr>
          <a:xfrm>
            <a:off x="3943790" y="2676939"/>
            <a:ext cx="3861636" cy="322845"/>
            <a:chOff x="3943790" y="2676939"/>
            <a:chExt cx="3861636" cy="322845"/>
          </a:xfrm>
        </p:grpSpPr>
        <p:cxnSp>
          <p:nvCxnSpPr>
            <p:cNvPr id="414" name="Google Shape;414;p33"/>
            <p:cNvCxnSpPr/>
            <p:nvPr/>
          </p:nvCxnSpPr>
          <p:spPr>
            <a:xfrm>
              <a:off x="4426226" y="2676939"/>
              <a:ext cx="3379200" cy="0"/>
            </a:xfrm>
            <a:prstGeom prst="straightConnector1">
              <a:avLst/>
            </a:prstGeom>
            <a:noFill/>
            <a:ln cap="flat" cmpd="sng" w="19050">
              <a:solidFill>
                <a:srgbClr val="E84B3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" name="Google Shape;415;p33"/>
            <p:cNvCxnSpPr/>
            <p:nvPr/>
          </p:nvCxnSpPr>
          <p:spPr>
            <a:xfrm flipH="1" rot="10800000">
              <a:off x="3943790" y="2676984"/>
              <a:ext cx="482400" cy="322800"/>
            </a:xfrm>
            <a:prstGeom prst="straightConnector1">
              <a:avLst/>
            </a:prstGeom>
            <a:noFill/>
            <a:ln cap="flat" cmpd="sng" w="19050">
              <a:solidFill>
                <a:srgbClr val="E84B3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416" name="Google Shape;41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3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418" name="Google Shape;418;p33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419" name="Google Shape;419;p33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420" name="Google Shape;420;p33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21" name="Google Shape;421;p33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4"/>
          <p:cNvSpPr txBox="1"/>
          <p:nvPr>
            <p:ph idx="1" type="body"/>
          </p:nvPr>
        </p:nvSpPr>
        <p:spPr>
          <a:xfrm>
            <a:off x="340795" y="1324375"/>
            <a:ext cx="11510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0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Photonic qubits are dual rail encoded</a:t>
            </a:r>
            <a:endParaRPr b="1" sz="20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|0⟩ = |1⟩ₖ₁|0⟩ₖ₂    |1⟩ = |0⟩ₖ₁|1⟩ₖ₂</a:t>
            </a:r>
            <a:endParaRPr b="1"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We can apply 2 Unitary operations to the qubit</a:t>
            </a:r>
            <a:endParaRPr b="1"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 u="sng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2200" u="sng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How To Implement Unitary X, Z and H gates?</a:t>
            </a:r>
            <a:endParaRPr b="1" sz="2200" u="sng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4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4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Gates: Unitary Transformations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431" name="Google Shape;431;p3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432" name="Google Shape;432;p34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433" name="Google Shape;433;p34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4" name="Google Shape;434;p34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5" name="Google Shape;435;p34"/>
          <p:cNvGrpSpPr/>
          <p:nvPr/>
        </p:nvGrpSpPr>
        <p:grpSpPr>
          <a:xfrm>
            <a:off x="7451713" y="3785788"/>
            <a:ext cx="4235437" cy="1858888"/>
            <a:chOff x="7573663" y="3582975"/>
            <a:chExt cx="4235437" cy="1858888"/>
          </a:xfrm>
        </p:grpSpPr>
        <p:pic>
          <p:nvPicPr>
            <p:cNvPr id="436" name="Google Shape;43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8913" y="3582975"/>
              <a:ext cx="410527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34"/>
            <p:cNvPicPr preferRelativeResize="0"/>
            <p:nvPr/>
          </p:nvPicPr>
          <p:blipFill rotWithShape="1">
            <a:blip r:embed="rId5">
              <a:alphaModFix/>
            </a:blip>
            <a:srcRect b="0" l="-2730" r="2730" t="0"/>
            <a:stretch/>
          </p:blipFill>
          <p:spPr>
            <a:xfrm>
              <a:off x="7573663" y="4689388"/>
              <a:ext cx="402907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68925" y="4201588"/>
              <a:ext cx="4140175" cy="723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9" name="Google Shape;43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967" y="1750208"/>
            <a:ext cx="383857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4"/>
          <p:cNvPicPr preferRelativeResize="0"/>
          <p:nvPr/>
        </p:nvPicPr>
        <p:blipFill rotWithShape="1">
          <a:blip r:embed="rId8">
            <a:alphaModFix/>
          </a:blip>
          <a:srcRect b="-5760" l="0" r="0" t="5759"/>
          <a:stretch/>
        </p:blipFill>
        <p:spPr>
          <a:xfrm>
            <a:off x="7478705" y="2271958"/>
            <a:ext cx="232410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64430" y="2888945"/>
            <a:ext cx="2152650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4"/>
          <p:cNvSpPr txBox="1"/>
          <p:nvPr>
            <p:ph idx="1" type="body"/>
          </p:nvPr>
        </p:nvSpPr>
        <p:spPr>
          <a:xfrm>
            <a:off x="7280125" y="1298575"/>
            <a:ext cx="6383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Phase Gates perform a rotation on the </a:t>
            </a:r>
            <a:r>
              <a:rPr b="1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qubit</a:t>
            </a:r>
            <a:endParaRPr b="1"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4"/>
          <p:cNvSpPr txBox="1"/>
          <p:nvPr/>
        </p:nvSpPr>
        <p:spPr>
          <a:xfrm>
            <a:off x="7478700" y="3353588"/>
            <a:ext cx="552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15264B"/>
                </a:solidFill>
              </a:rPr>
              <a:t>Beam Splitters</a:t>
            </a:r>
            <a:r>
              <a:rPr b="1" lang="en-US" sz="1800">
                <a:solidFill>
                  <a:srgbClr val="15264B"/>
                </a:solidFill>
              </a:rPr>
              <a:t> mix the two rails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4"/>
          <p:cNvSpPr txBox="1"/>
          <p:nvPr/>
        </p:nvSpPr>
        <p:spPr>
          <a:xfrm>
            <a:off x="376800" y="3981300"/>
            <a:ext cx="66945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15264B"/>
                </a:solidFill>
              </a:rPr>
              <a:t>X = U</a:t>
            </a:r>
            <a:r>
              <a:rPr b="1" baseline="-25000" lang="en-US" sz="1800">
                <a:solidFill>
                  <a:srgbClr val="15264B"/>
                </a:solidFill>
              </a:rPr>
              <a:t>bs</a:t>
            </a:r>
            <a:r>
              <a:rPr b="1" lang="en-US" sz="1800">
                <a:solidFill>
                  <a:srgbClr val="15264B"/>
                </a:solidFill>
              </a:rPr>
              <a:t>(π)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15264B"/>
                </a:solidFill>
              </a:rPr>
              <a:t>Z = U</a:t>
            </a:r>
            <a:r>
              <a:rPr b="1" baseline="-25000" lang="en-US" sz="1800">
                <a:solidFill>
                  <a:srgbClr val="15264B"/>
                </a:solidFill>
              </a:rPr>
              <a:t>p</a:t>
            </a:r>
            <a:r>
              <a:rPr b="1" lang="en-US" sz="1800">
                <a:solidFill>
                  <a:srgbClr val="15264B"/>
                </a:solidFill>
              </a:rPr>
              <a:t>(π)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15264B"/>
                </a:solidFill>
              </a:rPr>
              <a:t>H = U</a:t>
            </a:r>
            <a:r>
              <a:rPr b="1" baseline="-25000" lang="en-US" sz="1800">
                <a:solidFill>
                  <a:srgbClr val="15264B"/>
                </a:solidFill>
              </a:rPr>
              <a:t>p</a:t>
            </a:r>
            <a:r>
              <a:rPr b="1" lang="en-US" sz="1800">
                <a:solidFill>
                  <a:srgbClr val="15264B"/>
                </a:solidFill>
              </a:rPr>
              <a:t>(π/4)</a:t>
            </a:r>
            <a:endParaRPr b="1" sz="1800">
              <a:solidFill>
                <a:srgbClr val="15264B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"/>
          <p:cNvSpPr txBox="1"/>
          <p:nvPr>
            <p:ph idx="1" type="body"/>
          </p:nvPr>
        </p:nvSpPr>
        <p:spPr>
          <a:xfrm>
            <a:off x="376800" y="1334277"/>
            <a:ext cx="11177400" cy="2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0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It is possible to implement two qubit gates using only single qubit gates, photon sources, and detectors that can distinguish between 0, 1 and 2 photons</a:t>
            </a:r>
            <a:r>
              <a:rPr b="1" lang="en-US" sz="20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0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0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0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This is done by using the NS gate(which is a single qubit gate)</a:t>
            </a:r>
            <a:endParaRPr b="1" sz="20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0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0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For an input mode:</a:t>
            </a:r>
            <a:endParaRPr b="1" sz="20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0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|Ψ&gt; =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α</a:t>
            </a:r>
            <a:r>
              <a:rPr b="1" baseline="-25000" lang="en-US" sz="180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|0&gt; +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α</a:t>
            </a:r>
            <a:r>
              <a:rPr b="1" baseline="-25000" lang="en-US" sz="18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|1&gt; + α</a:t>
            </a:r>
            <a:r>
              <a:rPr b="1" baseline="-25000" lang="en-US" sz="18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|2&gt; -&gt; α</a:t>
            </a:r>
            <a:r>
              <a:rPr b="1" baseline="-25000" lang="en-US" sz="180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|0&gt; + α</a:t>
            </a:r>
            <a:r>
              <a:rPr b="1" baseline="-25000" lang="en-US" sz="18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|1&gt; - α</a:t>
            </a:r>
            <a:r>
              <a:rPr b="1" baseline="-25000" lang="en-US" sz="18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|2&gt;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5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35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Two qubit gates: Nonlinear Sign Shift (NS) Gate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5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454" name="Google Shape;454;p35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455" name="Google Shape;455;p35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456" name="Google Shape;456;p35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57" name="Google Shape;457;p35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8" name="Google Shape;458;p35"/>
          <p:cNvPicPr preferRelativeResize="0"/>
          <p:nvPr/>
        </p:nvPicPr>
        <p:blipFill rotWithShape="1">
          <a:blip r:embed="rId4">
            <a:alphaModFix/>
          </a:blip>
          <a:srcRect b="24975" l="0" r="0" t="0"/>
          <a:stretch/>
        </p:blipFill>
        <p:spPr>
          <a:xfrm>
            <a:off x="5604250" y="3805025"/>
            <a:ext cx="6453076" cy="22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5"/>
          <p:cNvSpPr txBox="1"/>
          <p:nvPr/>
        </p:nvSpPr>
        <p:spPr>
          <a:xfrm>
            <a:off x="367450" y="3881350"/>
            <a:ext cx="5394000" cy="24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The NS gate flips the two photon component,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This is done using two ancillary qubits, the operation is only successful when the detector shows 1 photon in mode 2 and 0 in mode 3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This only happens 1/4th of the time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460" name="Google Shape;460;p35"/>
          <p:cNvSpPr txBox="1"/>
          <p:nvPr/>
        </p:nvSpPr>
        <p:spPr>
          <a:xfrm>
            <a:off x="9089825" y="5721388"/>
            <a:ext cx="2739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Romero,</a:t>
            </a:r>
            <a:r>
              <a:rPr b="1" lang="en-US" sz="1100">
                <a:solidFill>
                  <a:schemeClr val="dk1"/>
                </a:solidFill>
              </a:rPr>
              <a:t> </a:t>
            </a:r>
            <a:r>
              <a:rPr lang="en-US" sz="1100">
                <a:solidFill>
                  <a:schemeClr val="dk1"/>
                </a:solidFill>
              </a:rPr>
              <a:t>et al., arXiv:1703.04548 (2017).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6"/>
          <p:cNvSpPr txBox="1"/>
          <p:nvPr>
            <p:ph idx="1" type="body"/>
          </p:nvPr>
        </p:nvSpPr>
        <p:spPr>
          <a:xfrm>
            <a:off x="376800" y="1334275"/>
            <a:ext cx="58539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19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CZ gates can be implemented using two NS gates</a:t>
            </a:r>
            <a:endParaRPr b="1" sz="19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9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19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The first beam splitter creates two photons in a mode when |Q</a:t>
            </a:r>
            <a:r>
              <a:rPr b="1" baseline="-25000" lang="en-US" sz="19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19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, Q</a:t>
            </a:r>
            <a:r>
              <a:rPr b="1" baseline="-25000" lang="en-US" sz="19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9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&gt; = |0,1&gt; and the NS gate flips the sign</a:t>
            </a:r>
            <a:endParaRPr b="1" sz="19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9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19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The output is </a:t>
            </a:r>
            <a:endParaRPr b="1" sz="19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9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19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CNOT gates are implemented as</a:t>
            </a:r>
            <a:endParaRPr b="1" sz="19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9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9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9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19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This process works but is very inefficient. </a:t>
            </a:r>
            <a:endParaRPr b="1" sz="19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1" baseline="30000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r>
              <a:rPr b="1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 operations are required to implement a CZ gate that succeeds 95% of the time</a:t>
            </a:r>
            <a:endParaRPr b="1"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6"/>
          <p:cNvSpPr/>
          <p:nvPr/>
        </p:nvSpPr>
        <p:spPr>
          <a:xfrm flipH="1" rot="10800000">
            <a:off x="0" y="198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6"/>
          <p:cNvSpPr txBox="1"/>
          <p:nvPr/>
        </p:nvSpPr>
        <p:spPr>
          <a:xfrm>
            <a:off x="2215310" y="425877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Two qubit gates: CNOT and CZ gate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470" name="Google Shape;470;p3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471" name="Google Shape;471;p36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472" name="Google Shape;472;p36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73" name="Google Shape;473;p36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4" name="Google Shape;4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5475" y="1392900"/>
            <a:ext cx="4372026" cy="29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6"/>
          <p:cNvSpPr txBox="1"/>
          <p:nvPr/>
        </p:nvSpPr>
        <p:spPr>
          <a:xfrm>
            <a:off x="8001988" y="4576788"/>
            <a:ext cx="2739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Romero,</a:t>
            </a:r>
            <a:r>
              <a:rPr b="1" lang="en-US" sz="1100">
                <a:solidFill>
                  <a:schemeClr val="dk1"/>
                </a:solidFill>
              </a:rPr>
              <a:t> </a:t>
            </a:r>
            <a:r>
              <a:rPr lang="en-US" sz="1100">
                <a:solidFill>
                  <a:schemeClr val="dk1"/>
                </a:solidFill>
              </a:rPr>
              <a:t>et al., arXiv:1703.04548 (2017).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5300" y="3230113"/>
            <a:ext cx="35909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800" y="4387338"/>
            <a:ext cx="37719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6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Two Qubit gates: CZ and CNOT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7"/>
          <p:cNvSpPr txBox="1"/>
          <p:nvPr/>
        </p:nvSpPr>
        <p:spPr>
          <a:xfrm>
            <a:off x="571775" y="1324375"/>
            <a:ext cx="110319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Generation: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Take </a:t>
            </a:r>
            <a:r>
              <a:rPr b="1" i="1" lang="en-US" sz="1800">
                <a:solidFill>
                  <a:srgbClr val="15264B"/>
                </a:solidFill>
              </a:rPr>
              <a:t>N</a:t>
            </a:r>
            <a:r>
              <a:rPr b="1" lang="en-US" sz="1800">
                <a:solidFill>
                  <a:srgbClr val="15264B"/>
                </a:solidFill>
              </a:rPr>
              <a:t> qubits, all prepared in the logical </a:t>
            </a:r>
            <a:r>
              <a:rPr b="1" lang="en-US" sz="1800">
                <a:solidFill>
                  <a:srgbClr val="15264B"/>
                </a:solidFill>
              </a:rPr>
              <a:t>|0⟩ state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Represent each qubit as a node in a two dimensional graph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Apply a Hadamard gate to each one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Apply a CZ gate between all qubits connected by an edge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Importance: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Computation is performed by measuring qubits instead of applying gates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Core resource for Measurement-Based Quantum Computation (MBQC)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Measurement results can be adaptively corrected to stay on track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</p:txBody>
      </p:sp>
      <p:sp>
        <p:nvSpPr>
          <p:cNvPr id="484" name="Google Shape;484;p37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7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Cluster States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7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488" name="Google Shape;488;p37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489" name="Google Shape;489;p37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490" name="Google Shape;490;p37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91" name="Google Shape;491;p37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2" name="Google Shape;4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5675" y="1393195"/>
            <a:ext cx="144780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7" title="abc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400" y="3429600"/>
            <a:ext cx="96012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8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8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Cluster Gates: Fusion Gate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8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502" name="Google Shape;502;p38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503" name="Google Shape;503;p38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504" name="Google Shape;504;p38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05" name="Google Shape;505;p38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6" name="Google Shape;5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598" y="4634000"/>
            <a:ext cx="7981600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8"/>
          <p:cNvSpPr txBox="1"/>
          <p:nvPr>
            <p:ph idx="1" type="body"/>
          </p:nvPr>
        </p:nvSpPr>
        <p:spPr>
          <a:xfrm>
            <a:off x="252502" y="1018488"/>
            <a:ext cx="90831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0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Fusion gates on cluster states are more efficient than NS gates </a:t>
            </a:r>
            <a:endParaRPr b="1" sz="20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0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0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Fusion gates (Type 1)</a:t>
            </a:r>
            <a:endParaRPr b="1" sz="20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0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•"/>
            </a:pPr>
            <a:r>
              <a:rPr b="1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These gates apply Kraus operators on two qubits</a:t>
            </a:r>
            <a:endParaRPr b="1"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•"/>
            </a:pPr>
            <a:r>
              <a:rPr b="1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This pro</a:t>
            </a:r>
            <a:r>
              <a:rPr b="1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cess destroys one qubit and has a success probability p= ½ </a:t>
            </a:r>
            <a:endParaRPr b="1"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•"/>
            </a:pPr>
            <a:r>
              <a:rPr b="1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Cluster properties are inherited between two source qubits</a:t>
            </a:r>
            <a:endParaRPr b="1"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•"/>
            </a:pPr>
            <a:r>
              <a:rPr b="1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Type 1 fusion gates can be used to add qubits to the cluster</a:t>
            </a:r>
            <a:endParaRPr b="1"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025" y="2692338"/>
            <a:ext cx="285750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8"/>
          <p:cNvSpPr txBox="1"/>
          <p:nvPr/>
        </p:nvSpPr>
        <p:spPr>
          <a:xfrm>
            <a:off x="8818500" y="6293663"/>
            <a:ext cx="2739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Romero,</a:t>
            </a:r>
            <a:r>
              <a:rPr b="1" lang="en-US" sz="1100">
                <a:solidFill>
                  <a:schemeClr val="dk1"/>
                </a:solidFill>
              </a:rPr>
              <a:t> </a:t>
            </a:r>
            <a:r>
              <a:rPr lang="en-US" sz="1100">
                <a:solidFill>
                  <a:schemeClr val="dk1"/>
                </a:solidFill>
              </a:rPr>
              <a:t>et al., arXiv:1703.04548 (2017).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" name="Google Shape;510;p38"/>
          <p:cNvPicPr preferRelativeResize="0"/>
          <p:nvPr/>
        </p:nvPicPr>
        <p:blipFill rotWithShape="1">
          <a:blip r:embed="rId6">
            <a:alphaModFix/>
          </a:blip>
          <a:srcRect b="0" l="0" r="0" t="21599"/>
          <a:stretch/>
        </p:blipFill>
        <p:spPr>
          <a:xfrm>
            <a:off x="8818500" y="1588498"/>
            <a:ext cx="2638025" cy="272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8"/>
          <p:cNvSpPr txBox="1"/>
          <p:nvPr/>
        </p:nvSpPr>
        <p:spPr>
          <a:xfrm>
            <a:off x="8589200" y="3981275"/>
            <a:ext cx="3114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1 Fusion Gate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Brown et al, arXiv quant-ph 0405157(2005)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42050" y="4871900"/>
            <a:ext cx="306705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9"/>
          <p:cNvSpPr txBox="1"/>
          <p:nvPr>
            <p:ph idx="1" type="body"/>
          </p:nvPr>
        </p:nvSpPr>
        <p:spPr>
          <a:xfrm>
            <a:off x="376800" y="1324375"/>
            <a:ext cx="8118300" cy="25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Fusion Gates(Type 2)</a:t>
            </a:r>
            <a:endParaRPr b="1" sz="20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•"/>
            </a:pPr>
            <a:r>
              <a:rPr b="1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Type 2 Fusion gates apply the operators</a:t>
            </a:r>
            <a:endParaRPr b="1"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	L</a:t>
            </a:r>
            <a:r>
              <a:rPr b="1" baseline="-25000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±</a:t>
            </a:r>
            <a:r>
              <a:rPr b="1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 = &lt;00| ± &lt;11| </a:t>
            </a:r>
            <a:endParaRPr b="1"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•"/>
            </a:pPr>
            <a:r>
              <a:rPr b="1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Fusion gates are used to create two dimensional clusters</a:t>
            </a:r>
            <a:endParaRPr b="1"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•"/>
            </a:pPr>
            <a:r>
              <a:rPr b="1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First, σ</a:t>
            </a:r>
            <a:r>
              <a:rPr b="1" baseline="-25000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 measurement on </a:t>
            </a:r>
            <a:r>
              <a:rPr b="1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clusters</a:t>
            </a:r>
            <a:r>
              <a:rPr b="1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 are used to make redundant qubits</a:t>
            </a:r>
            <a:endParaRPr b="1"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Then Type 2 fusion either joins the cluster or creates more redundant qubits which can be used to try again</a:t>
            </a:r>
            <a:endParaRPr b="1"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9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9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Fusion Gates cont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9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522" name="Google Shape;522;p39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523" name="Google Shape;523;p39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524" name="Google Shape;524;p39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25" name="Google Shape;525;p39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6" name="Google Shape;52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9299" y="1485002"/>
            <a:ext cx="2097600" cy="207138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9"/>
          <p:cNvSpPr txBox="1"/>
          <p:nvPr/>
        </p:nvSpPr>
        <p:spPr>
          <a:xfrm>
            <a:off x="8614275" y="3439050"/>
            <a:ext cx="3114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2 Fusion Gate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8" name="Google Shape;528;p39"/>
          <p:cNvPicPr preferRelativeResize="0"/>
          <p:nvPr/>
        </p:nvPicPr>
        <p:blipFill rotWithShape="1">
          <a:blip r:embed="rId5">
            <a:alphaModFix/>
          </a:blip>
          <a:srcRect b="-39879" l="0" r="-43843" t="0"/>
          <a:stretch/>
        </p:blipFill>
        <p:spPr>
          <a:xfrm>
            <a:off x="6680453" y="4054752"/>
            <a:ext cx="7991400" cy="269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5625" y="4054750"/>
            <a:ext cx="473392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9"/>
          <p:cNvSpPr txBox="1"/>
          <p:nvPr/>
        </p:nvSpPr>
        <p:spPr>
          <a:xfrm>
            <a:off x="8294700" y="5555825"/>
            <a:ext cx="3886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Brown et al, arXiv quant-ph 0405157(2005)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0"/>
          <p:cNvSpPr/>
          <p:nvPr/>
        </p:nvSpPr>
        <p:spPr>
          <a:xfrm>
            <a:off x="8415400" y="2226925"/>
            <a:ext cx="3776700" cy="4631100"/>
          </a:xfrm>
          <a:prstGeom prst="rect">
            <a:avLst/>
          </a:prstGeom>
          <a:solidFill>
            <a:srgbClr val="1229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40"/>
          <p:cNvSpPr txBox="1"/>
          <p:nvPr/>
        </p:nvSpPr>
        <p:spPr>
          <a:xfrm>
            <a:off x="1441525" y="1491050"/>
            <a:ext cx="9309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chemeClr val="lt1"/>
                </a:solidFill>
              </a:rPr>
              <a:t>Decoherence &amp; Losses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7" name="Google Shape;537;p40"/>
          <p:cNvGrpSpPr/>
          <p:nvPr/>
        </p:nvGrpSpPr>
        <p:grpSpPr>
          <a:xfrm>
            <a:off x="3943790" y="2676939"/>
            <a:ext cx="3861636" cy="322845"/>
            <a:chOff x="3943790" y="2676939"/>
            <a:chExt cx="3861636" cy="322845"/>
          </a:xfrm>
        </p:grpSpPr>
        <p:cxnSp>
          <p:nvCxnSpPr>
            <p:cNvPr id="538" name="Google Shape;538;p40"/>
            <p:cNvCxnSpPr/>
            <p:nvPr/>
          </p:nvCxnSpPr>
          <p:spPr>
            <a:xfrm>
              <a:off x="4426226" y="2676939"/>
              <a:ext cx="3379200" cy="0"/>
            </a:xfrm>
            <a:prstGeom prst="straightConnector1">
              <a:avLst/>
            </a:prstGeom>
            <a:noFill/>
            <a:ln cap="flat" cmpd="sng" w="19050">
              <a:solidFill>
                <a:srgbClr val="E84B3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9" name="Google Shape;539;p40"/>
            <p:cNvCxnSpPr/>
            <p:nvPr/>
          </p:nvCxnSpPr>
          <p:spPr>
            <a:xfrm flipH="1" rot="10800000">
              <a:off x="3943790" y="2676984"/>
              <a:ext cx="482400" cy="322800"/>
            </a:xfrm>
            <a:prstGeom prst="straightConnector1">
              <a:avLst/>
            </a:prstGeom>
            <a:noFill/>
            <a:ln cap="flat" cmpd="sng" w="19050">
              <a:solidFill>
                <a:srgbClr val="E84B3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540" name="Google Shape;54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0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542" name="Google Shape;542;p40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543" name="Google Shape;543;p40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544" name="Google Shape;544;p40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45" name="Google Shape;545;p40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376809" y="1334279"/>
            <a:ext cx="11177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DiVincenzo criteria for quantum computation</a:t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 1.   Well-defined state space of qubits </a:t>
            </a:r>
            <a:endParaRPr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5264B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Can encode qubits using the presence or absence of a mode (like polarization)</a:t>
            </a:r>
            <a:endParaRPr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Can also encode qubits using the number of photons</a:t>
            </a:r>
            <a:endParaRPr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2.   Ability to initialise the state of the qubits</a:t>
            </a:r>
            <a:endParaRPr b="1" sz="20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Ideally requires deterministic single photon sources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Relies on non-deterministic process to generate multi-photon states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Motivation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06" name="Google Shape;106;p14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107" name="Google Shape;107;p14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8" name="Google Shape;108;p14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reen Check Mark Red Cross Yellow Stock Vector (Royalty Free) 2239653669 |  Shutterstock" id="109" name="Google Shape;109;p14"/>
          <p:cNvPicPr preferRelativeResize="0"/>
          <p:nvPr/>
        </p:nvPicPr>
        <p:blipFill rotWithShape="1">
          <a:blip r:embed="rId4">
            <a:alphaModFix/>
          </a:blip>
          <a:srcRect b="39253" l="4607" r="65038" t="32065"/>
          <a:stretch/>
        </p:blipFill>
        <p:spPr>
          <a:xfrm>
            <a:off x="9181825" y="2300050"/>
            <a:ext cx="751750" cy="76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en Check Mark Red Cross Yellow Stock Vector (Royalty Free) 2239653669 |  Shutterstock" id="110" name="Google Shape;110;p14"/>
          <p:cNvPicPr preferRelativeResize="0"/>
          <p:nvPr/>
        </p:nvPicPr>
        <p:blipFill rotWithShape="1">
          <a:blip r:embed="rId4">
            <a:alphaModFix/>
          </a:blip>
          <a:srcRect b="38630" l="64783" r="4862" t="32688"/>
          <a:stretch/>
        </p:blipFill>
        <p:spPr>
          <a:xfrm>
            <a:off x="8008050" y="4054125"/>
            <a:ext cx="751750" cy="7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1"/>
          <p:cNvSpPr txBox="1"/>
          <p:nvPr/>
        </p:nvSpPr>
        <p:spPr>
          <a:xfrm>
            <a:off x="571775" y="1324375"/>
            <a:ext cx="5405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Resilient</a:t>
            </a:r>
            <a:r>
              <a:rPr b="1" lang="en-US" sz="2000">
                <a:solidFill>
                  <a:srgbClr val="15264B"/>
                </a:solidFill>
              </a:rPr>
              <a:t> against many typical decoherence mechanisms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Little interaction with the environment (immune to thermal noise, stray fields, etc.)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No “excited state” needed, so no relaxation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General Mechanisms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Mechanical and thermal fluctuations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Variations in path length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Changes in refractive index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Major source of error - Photon Loss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Many factors</a:t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</p:txBody>
      </p:sp>
      <p:sp>
        <p:nvSpPr>
          <p:cNvPr id="551" name="Google Shape;551;p41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1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Decoherence Mechanisms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1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555" name="Google Shape;555;p41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556" name="Google Shape;556;p41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557" name="Google Shape;557;p41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58" name="Google Shape;558;p41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9" name="Google Shape;5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1525" y="957957"/>
            <a:ext cx="3684103" cy="5351361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1"/>
          <p:cNvSpPr txBox="1"/>
          <p:nvPr/>
        </p:nvSpPr>
        <p:spPr>
          <a:xfrm>
            <a:off x="7185825" y="6145375"/>
            <a:ext cx="451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https://jonathan-hui.medium.com/qc-quantum-programming-implementation-issues-51e3a146645e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2"/>
          <p:cNvSpPr txBox="1"/>
          <p:nvPr/>
        </p:nvSpPr>
        <p:spPr>
          <a:xfrm>
            <a:off x="571775" y="1324375"/>
            <a:ext cx="5405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Losses occur within a photonic chip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Losses during propagation in waveguides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Volume scattering, surface scattering from imperfections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Absorption losses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Losses in optical fibers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Absorption losses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Scattering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Chip to fiber coupling losses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Scattering at interface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Imperfections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Alignment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</p:txBody>
      </p:sp>
      <p:sp>
        <p:nvSpPr>
          <p:cNvPr id="566" name="Google Shape;566;p42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2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Optical Transport Losses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2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570" name="Google Shape;570;p42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571" name="Google Shape;571;p42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572" name="Google Shape;572;p42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73" name="Google Shape;573;p42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4" name="Google Shape;574;p42"/>
          <p:cNvSpPr txBox="1"/>
          <p:nvPr/>
        </p:nvSpPr>
        <p:spPr>
          <a:xfrm>
            <a:off x="7402775" y="3244350"/>
            <a:ext cx="45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https://www.mdpi.com/1996-1944/17/16/4148</a:t>
            </a:r>
            <a:endParaRPr sz="1200"/>
          </a:p>
        </p:txBody>
      </p:sp>
      <p:pic>
        <p:nvPicPr>
          <p:cNvPr id="575" name="Google Shape;575;p42"/>
          <p:cNvPicPr preferRelativeResize="0"/>
          <p:nvPr/>
        </p:nvPicPr>
        <p:blipFill rotWithShape="1">
          <a:blip r:embed="rId4">
            <a:alphaModFix/>
          </a:blip>
          <a:srcRect b="52765" l="10330" r="63362" t="0"/>
          <a:stretch/>
        </p:blipFill>
        <p:spPr>
          <a:xfrm>
            <a:off x="7716150" y="1080900"/>
            <a:ext cx="2964977" cy="210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2"/>
          <p:cNvPicPr preferRelativeResize="0"/>
          <p:nvPr/>
        </p:nvPicPr>
        <p:blipFill rotWithShape="1">
          <a:blip r:embed="rId5">
            <a:alphaModFix/>
          </a:blip>
          <a:srcRect b="11746" l="63422" r="0" t="0"/>
          <a:stretch/>
        </p:blipFill>
        <p:spPr>
          <a:xfrm>
            <a:off x="7559475" y="3668974"/>
            <a:ext cx="3278351" cy="2386912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2"/>
          <p:cNvSpPr txBox="1"/>
          <p:nvPr/>
        </p:nvSpPr>
        <p:spPr>
          <a:xfrm>
            <a:off x="7837825" y="59897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https://www.mdpi.com/2079-6412/10/3/236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3"/>
          <p:cNvSpPr txBox="1"/>
          <p:nvPr/>
        </p:nvSpPr>
        <p:spPr>
          <a:xfrm>
            <a:off x="558000" y="2080402"/>
            <a:ext cx="5405400" cy="25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Other Losses Can Occur in Fibers</a:t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Polarization Encoding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Polarization states can usually be maintained over significant distances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Polarization mode dispersion (PMD) occurs in optical fibers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Difference polarization modes travel at different speeds due to fiber imperfections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Causes entanglement degradation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</p:txBody>
      </p:sp>
      <p:sp>
        <p:nvSpPr>
          <p:cNvPr id="583" name="Google Shape;583;p43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43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Decoherence Mechanisms (Polarization)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3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587" name="Google Shape;587;p43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588" name="Google Shape;588;p43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589" name="Google Shape;589;p43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0" name="Google Shape;590;p43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1" name="Google Shape;5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575" y="1020620"/>
            <a:ext cx="5723828" cy="5351361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3"/>
          <p:cNvSpPr txBox="1"/>
          <p:nvPr/>
        </p:nvSpPr>
        <p:spPr>
          <a:xfrm>
            <a:off x="6868975" y="6002675"/>
            <a:ext cx="424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https://www.ofsoptics.com/category/technical-article/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4"/>
          <p:cNvSpPr txBox="1"/>
          <p:nvPr/>
        </p:nvSpPr>
        <p:spPr>
          <a:xfrm>
            <a:off x="571775" y="2596071"/>
            <a:ext cx="5405400" cy="22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Time-Bin </a:t>
            </a:r>
            <a:r>
              <a:rPr b="1" lang="en-US" sz="2000">
                <a:solidFill>
                  <a:srgbClr val="15264B"/>
                </a:solidFill>
              </a:rPr>
              <a:t>Encoding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Chromatic dispersion causes the smearing of Gaussian pulses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Causes loss of distinguishability between “early” and “late” time-bins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</p:txBody>
      </p:sp>
      <p:sp>
        <p:nvSpPr>
          <p:cNvPr id="598" name="Google Shape;598;p44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44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Decoherence Mechanisms (Time-Bin)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4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602" name="Google Shape;602;p4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603" name="Google Shape;603;p44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604" name="Google Shape;604;p44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05" name="Google Shape;605;p44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6" name="Google Shape;606;p44"/>
          <p:cNvPicPr preferRelativeResize="0"/>
          <p:nvPr/>
        </p:nvPicPr>
        <p:blipFill rotWithShape="1">
          <a:blip r:embed="rId4">
            <a:alphaModFix/>
          </a:blip>
          <a:srcRect b="37799" l="0" r="0" t="0"/>
          <a:stretch/>
        </p:blipFill>
        <p:spPr>
          <a:xfrm>
            <a:off x="5849625" y="1893263"/>
            <a:ext cx="6086175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4"/>
          <p:cNvSpPr txBox="1"/>
          <p:nvPr/>
        </p:nvSpPr>
        <p:spPr>
          <a:xfrm>
            <a:off x="6770213" y="5296875"/>
            <a:ext cx="424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https://www.ofsoptics.com/category/technical-article/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5"/>
          <p:cNvSpPr txBox="1"/>
          <p:nvPr/>
        </p:nvSpPr>
        <p:spPr>
          <a:xfrm>
            <a:off x="571775" y="1324375"/>
            <a:ext cx="5405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Raman Scattering occurs when phonons in the medium inelastically </a:t>
            </a:r>
            <a:r>
              <a:rPr b="1" lang="en-US" sz="2000">
                <a:solidFill>
                  <a:srgbClr val="15264B"/>
                </a:solidFill>
              </a:rPr>
              <a:t>scatter </a:t>
            </a:r>
            <a:r>
              <a:rPr b="1" lang="en-US" sz="2000">
                <a:solidFill>
                  <a:srgbClr val="15264B"/>
                </a:solidFill>
              </a:rPr>
              <a:t>photons, resulting in higher/lower wavelengths</a:t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Thermal Noise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Thermal phonons scatter photons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Classical and Quantum Channel Crosstalk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Classical photons cause stimulated Raman scattering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Four wave mixing and other non-linear effects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</p:txBody>
      </p:sp>
      <p:sp>
        <p:nvSpPr>
          <p:cNvPr id="613" name="Google Shape;613;p45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5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Raman Scattering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" name="Google Shape;61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5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617" name="Google Shape;617;p45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618" name="Google Shape;618;p45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619" name="Google Shape;619;p45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20" name="Google Shape;620;p45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1" name="Google Shape;621;p45"/>
          <p:cNvSpPr txBox="1"/>
          <p:nvPr/>
        </p:nvSpPr>
        <p:spPr>
          <a:xfrm>
            <a:off x="7137600" y="5532413"/>
            <a:ext cx="451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https://www.rp-photonics.com/raman_scattering.html#:~:text=In%20the%20Raman%20scattering%20process,quantum%20of%20the%20lattice%20vibrations).</a:t>
            </a:r>
            <a:endParaRPr sz="1200"/>
          </a:p>
        </p:txBody>
      </p:sp>
      <p:pic>
        <p:nvPicPr>
          <p:cNvPr id="622" name="Google Shape;62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675" y="2113258"/>
            <a:ext cx="5910025" cy="3166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6"/>
          <p:cNvSpPr txBox="1"/>
          <p:nvPr/>
        </p:nvSpPr>
        <p:spPr>
          <a:xfrm>
            <a:off x="571775" y="1324375"/>
            <a:ext cx="5405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15264B"/>
                </a:solidFill>
              </a:rPr>
              <a:t>Beam Splitters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Absorption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Not ideally 50/50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Phase shifters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Insertion Loss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Electrical noise from voltage source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Probabilistic Gates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Requires post-selection which mean discarding many attempts</a:t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</p:txBody>
      </p:sp>
      <p:sp>
        <p:nvSpPr>
          <p:cNvPr id="628" name="Google Shape;628;p46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46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Gate Losses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0" name="Google Shape;63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632" name="Google Shape;632;p4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633" name="Google Shape;633;p46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634" name="Google Shape;634;p46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35" name="Google Shape;635;p46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6" name="Google Shape;636;p46"/>
          <p:cNvSpPr txBox="1"/>
          <p:nvPr/>
        </p:nvSpPr>
        <p:spPr>
          <a:xfrm>
            <a:off x="7137600" y="5532413"/>
            <a:ext cx="451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https://www.qubig.com/products/electro-optic-modulators_eom/phase-shifters_ps</a:t>
            </a:r>
            <a:endParaRPr sz="1200"/>
          </a:p>
        </p:txBody>
      </p:sp>
      <p:pic>
        <p:nvPicPr>
          <p:cNvPr id="637" name="Google Shape;6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575" y="1020620"/>
            <a:ext cx="5812524" cy="4359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7"/>
          <p:cNvSpPr txBox="1"/>
          <p:nvPr/>
        </p:nvSpPr>
        <p:spPr>
          <a:xfrm>
            <a:off x="571775" y="1324375"/>
            <a:ext cx="5405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15264B"/>
                </a:solidFill>
              </a:rPr>
              <a:t>Electro-Optical vs. Electro-Mechanical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I</a:t>
            </a:r>
            <a:r>
              <a:rPr b="1" lang="en-US" sz="1800">
                <a:solidFill>
                  <a:srgbClr val="15264B"/>
                </a:solidFill>
              </a:rPr>
              <a:t>nsertion loss: loss from passing through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Switching speed: speed from on to off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15264B"/>
                </a:solidFill>
              </a:rPr>
              <a:t>Barium Titanate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0.1 dB insertion loss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2 ns </a:t>
            </a:r>
            <a:r>
              <a:rPr b="1" lang="en-US" sz="1800">
                <a:solidFill>
                  <a:srgbClr val="15264B"/>
                </a:solidFill>
              </a:rPr>
              <a:t>switching speeds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Lithium Niobate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4.3 dB insertion loss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46 fs switching speeds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Silicon MEMS</a:t>
            </a:r>
            <a:endParaRPr b="1" sz="20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0.5</a:t>
            </a:r>
            <a:r>
              <a:rPr b="1" lang="en-US" sz="1800">
                <a:solidFill>
                  <a:srgbClr val="15264B"/>
                </a:solidFill>
              </a:rPr>
              <a:t> dB insertion loss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&lt; 1 μs switching speed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</p:txBody>
      </p:sp>
      <p:sp>
        <p:nvSpPr>
          <p:cNvPr id="643" name="Google Shape;643;p47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47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Phase Shifters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7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647" name="Google Shape;647;p47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648" name="Google Shape;648;p47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649" name="Google Shape;649;p47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50" name="Google Shape;650;p47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51" name="Google Shape;6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650" y="2189720"/>
            <a:ext cx="476250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8"/>
          <p:cNvSpPr txBox="1"/>
          <p:nvPr/>
        </p:nvSpPr>
        <p:spPr>
          <a:xfrm>
            <a:off x="571775" y="1324375"/>
            <a:ext cx="5405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Shot Noise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Intrinsic uncertainty in the photon count number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Limits measurement precision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Timing Jitter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Uncertainty in the arrival time of the photon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Incomplete Absorption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Misses some fraction of photons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Dark Counts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Photon counts when no photon was present (false positive)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</p:txBody>
      </p:sp>
      <p:sp>
        <p:nvSpPr>
          <p:cNvPr id="657" name="Google Shape;657;p48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48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Detector </a:t>
            </a:r>
            <a:r>
              <a:rPr lang="en-US" sz="2400">
                <a:solidFill>
                  <a:schemeClr val="lt1"/>
                </a:solidFill>
              </a:rPr>
              <a:t>Losses and Errors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9" name="Google Shape;65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8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661" name="Google Shape;661;p48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662" name="Google Shape;662;p48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663" name="Google Shape;663;p48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64" name="Google Shape;664;p48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65" name="Google Shape;66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450" y="1341720"/>
            <a:ext cx="5910025" cy="44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48"/>
          <p:cNvSpPr txBox="1"/>
          <p:nvPr/>
        </p:nvSpPr>
        <p:spPr>
          <a:xfrm>
            <a:off x="6505125" y="5700150"/>
            <a:ext cx="540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https://www.researchgate.net/figure/Single-photon-timing-jitter-measurement-results-for-IPD-with-08-m-InGaAsP-layer_fig1_268004438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2" name="Google Shape;672;p4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{E96A8A76-79EA-47CA-B864-DCB6E2DDB34A}</a:tableStyleId>
              </a:tblPr>
              <a:tblGrid>
                <a:gridCol w="1902525"/>
                <a:gridCol w="3842525"/>
                <a:gridCol w="3396700"/>
                <a:gridCol w="3047225"/>
              </a:tblGrid>
              <a:tr h="48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E84B36"/>
                          </a:solidFill>
                        </a:rPr>
                        <a:t>Category</a:t>
                      </a:r>
                      <a:endParaRPr b="1" sz="1600">
                        <a:solidFill>
                          <a:srgbClr val="E84B3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5264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E84B36"/>
                          </a:solidFill>
                        </a:rPr>
                        <a:t>Device</a:t>
                      </a:r>
                      <a:endParaRPr b="1" sz="1600">
                        <a:solidFill>
                          <a:srgbClr val="E84B3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5264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E84B36"/>
                          </a:solidFill>
                        </a:rPr>
                        <a:t>Efficiency/Loss Rate</a:t>
                      </a:r>
                      <a:endParaRPr b="1" sz="1600">
                        <a:solidFill>
                          <a:srgbClr val="E84B3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5264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E84B36"/>
                          </a:solidFill>
                        </a:rPr>
                        <a:t>Source</a:t>
                      </a:r>
                      <a:endParaRPr b="1" sz="1600">
                        <a:solidFill>
                          <a:srgbClr val="E84B3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5264B"/>
                    </a:solidFill>
                  </a:tcPr>
                </a:tc>
              </a:tr>
              <a:tr h="49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Photon Sources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Silicon Waveguides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~12% </a:t>
                      </a:r>
                      <a:r>
                        <a:rPr b="1" lang="en-US">
                          <a:solidFill>
                            <a:srgbClr val="12294B"/>
                          </a:solidFill>
                        </a:rPr>
                        <a:t>Heralding Efficiency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>
                          <a:solidFill>
                            <a:schemeClr val="hlink"/>
                          </a:solidFill>
                          <a:hlinkClick r:id="rId3"/>
                        </a:rPr>
                        <a:t>Link</a:t>
                      </a:r>
                      <a:r>
                        <a:rPr b="1" lang="en-US">
                          <a:solidFill>
                            <a:srgbClr val="12294B"/>
                          </a:solidFill>
                        </a:rPr>
                        <a:t> (2023)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S</a:t>
                      </a:r>
                      <a:r>
                        <a:rPr b="1" lang="en-US">
                          <a:solidFill>
                            <a:srgbClr val="12294B"/>
                          </a:solidFill>
                        </a:rPr>
                        <a:t>pontaneous Parametric Down Conversion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&gt;90% Heralding Efficiency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>
                          <a:solidFill>
                            <a:schemeClr val="hlink"/>
                          </a:solidFill>
                          <a:hlinkClick r:id="rId4"/>
                        </a:rPr>
                        <a:t>Link</a:t>
                      </a:r>
                      <a:r>
                        <a:rPr b="1" lang="en-US">
                          <a:solidFill>
                            <a:srgbClr val="12294B"/>
                          </a:solidFill>
                        </a:rPr>
                        <a:t> (2016)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Photonics Hardware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Waveguides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0.5 ± 0.3 dB/m</a:t>
                      </a:r>
                      <a:r>
                        <a:rPr b="1" lang="en-US">
                          <a:solidFill>
                            <a:srgbClr val="12294B"/>
                          </a:solidFill>
                        </a:rPr>
                        <a:t> Propagation Loss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>
                          <a:solidFill>
                            <a:schemeClr val="hlink"/>
                          </a:solidFill>
                          <a:hlinkClick r:id="rId5"/>
                        </a:rPr>
                        <a:t>PsiQuantum</a:t>
                      </a:r>
                      <a:r>
                        <a:rPr b="1" lang="en-US">
                          <a:solidFill>
                            <a:srgbClr val="12294B"/>
                          </a:solidFill>
                        </a:rPr>
                        <a:t> (2024)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Beam Splitters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0.5 ± 0.2 mdB Insertion Loss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u="sng">
                          <a:solidFill>
                            <a:schemeClr val="hlink"/>
                          </a:solidFill>
                          <a:hlinkClick r:id="rId6"/>
                        </a:rPr>
                        <a:t>PsiQuantum</a:t>
                      </a:r>
                      <a:r>
                        <a:rPr b="1" lang="en-US">
                          <a:solidFill>
                            <a:srgbClr val="12294B"/>
                          </a:solidFill>
                        </a:rPr>
                        <a:t> (2024)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Phase Shifters (Electro-Optical)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0.1 dB</a:t>
                      </a:r>
                      <a:r>
                        <a:rPr b="1" lang="en-US">
                          <a:solidFill>
                            <a:srgbClr val="12294B"/>
                          </a:solidFill>
                        </a:rPr>
                        <a:t> Insertion Loss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u="sng">
                          <a:solidFill>
                            <a:schemeClr val="hlink"/>
                          </a:solidFill>
                          <a:hlinkClick r:id="rId7"/>
                        </a:rPr>
                        <a:t>PsiQuantum</a:t>
                      </a:r>
                      <a:r>
                        <a:rPr b="1" lang="en-US">
                          <a:solidFill>
                            <a:srgbClr val="12294B"/>
                          </a:solidFill>
                        </a:rPr>
                        <a:t> (2024)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Phase Shifters (Electro-Mechanical)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3.7 dB </a:t>
                      </a:r>
                      <a:r>
                        <a:rPr b="1" lang="en-US">
                          <a:solidFill>
                            <a:srgbClr val="12294B"/>
                          </a:solidFill>
                        </a:rPr>
                        <a:t>Insertion Loss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>
                          <a:solidFill>
                            <a:schemeClr val="hlink"/>
                          </a:solidFill>
                          <a:hlinkClick r:id="rId8"/>
                        </a:rPr>
                        <a:t>Lin</a:t>
                      </a:r>
                      <a:r>
                        <a:rPr b="1" lang="en-US" u="sng">
                          <a:solidFill>
                            <a:schemeClr val="hlink"/>
                          </a:solidFill>
                          <a:hlinkClick r:id="rId9"/>
                        </a:rPr>
                        <a:t>k</a:t>
                      </a:r>
                      <a:r>
                        <a:rPr b="1" lang="en-US">
                          <a:solidFill>
                            <a:srgbClr val="12294B"/>
                          </a:solidFill>
                        </a:rPr>
                        <a:t> (2016)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Optical Fibers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0.2 dB/km Propagation Loss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>
                          <a:solidFill>
                            <a:schemeClr val="hlink"/>
                          </a:solidFill>
                          <a:hlinkClick r:id="rId10"/>
                        </a:rPr>
                        <a:t>Link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Fiber-Chip Coupling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52 ± 12 mdB</a:t>
                      </a:r>
                      <a:r>
                        <a:rPr b="1" lang="en-US">
                          <a:solidFill>
                            <a:srgbClr val="12294B"/>
                          </a:solidFill>
                        </a:rPr>
                        <a:t> Insertion Loss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u="sng">
                          <a:solidFill>
                            <a:schemeClr val="hlink"/>
                          </a:solidFill>
                          <a:hlinkClick r:id="rId11"/>
                        </a:rPr>
                        <a:t>PsiQuantum</a:t>
                      </a:r>
                      <a:r>
                        <a:rPr b="1" lang="en-US">
                          <a:solidFill>
                            <a:srgbClr val="12294B"/>
                          </a:solidFill>
                        </a:rPr>
                        <a:t> (2024)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Gates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Fusion Gates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99.5% type 1, 99.2% type 2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u="sng">
                          <a:solidFill>
                            <a:schemeClr val="hlink"/>
                          </a:solidFill>
                          <a:hlinkClick r:id="rId12"/>
                        </a:rPr>
                        <a:t>PsiQuantum</a:t>
                      </a:r>
                      <a:r>
                        <a:rPr b="1" lang="en-US">
                          <a:solidFill>
                            <a:srgbClr val="12294B"/>
                          </a:solidFill>
                        </a:rPr>
                        <a:t> (2024)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Photon Detectors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S</a:t>
                      </a:r>
                      <a:r>
                        <a:rPr b="1" lang="en-US">
                          <a:solidFill>
                            <a:srgbClr val="12294B"/>
                          </a:solidFill>
                        </a:rPr>
                        <a:t>uperconducting Single-Photon Detector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88.9% ± 3.5% Efficiency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u="sng">
                          <a:solidFill>
                            <a:schemeClr val="hlink"/>
                          </a:solidFill>
                          <a:hlinkClick r:id="rId13"/>
                        </a:rPr>
                        <a:t>PsiQuantum</a:t>
                      </a:r>
                      <a:r>
                        <a:rPr b="1" lang="en-US">
                          <a:solidFill>
                            <a:srgbClr val="12294B"/>
                          </a:solidFill>
                        </a:rPr>
                        <a:t> (2024)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Transition Edge Sensors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95% </a:t>
                      </a:r>
                      <a:r>
                        <a:rPr b="1" lang="en-US">
                          <a:solidFill>
                            <a:srgbClr val="12294B"/>
                          </a:solidFill>
                        </a:rPr>
                        <a:t>± 2% E</a:t>
                      </a:r>
                      <a:r>
                        <a:rPr b="1" lang="en-US">
                          <a:solidFill>
                            <a:srgbClr val="12294B"/>
                          </a:solidFill>
                        </a:rPr>
                        <a:t>fficiency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>
                          <a:solidFill>
                            <a:schemeClr val="hlink"/>
                          </a:solidFill>
                          <a:hlinkClick r:id="rId14"/>
                        </a:rPr>
                        <a:t>Link</a:t>
                      </a:r>
                      <a:r>
                        <a:rPr b="1" lang="en-US">
                          <a:solidFill>
                            <a:srgbClr val="12294B"/>
                          </a:solidFill>
                        </a:rPr>
                        <a:t> (2008)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Avalanche Photodiodes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20% - 40% Efficiency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>
                          <a:solidFill>
                            <a:schemeClr val="hlink"/>
                          </a:solidFill>
                          <a:hlinkClick r:id="rId15"/>
                        </a:rPr>
                        <a:t>Link</a:t>
                      </a:r>
                      <a:r>
                        <a:rPr b="1" lang="en-US">
                          <a:solidFill>
                            <a:srgbClr val="12294B"/>
                          </a:solidFill>
                        </a:rPr>
                        <a:t> (2023)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Quantum Repeaters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Quantum Memory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12294B"/>
                          </a:solidFill>
                        </a:rPr>
                        <a:t>87% ± 2% Efficiency (short-term)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>
                          <a:solidFill>
                            <a:schemeClr val="hlink"/>
                          </a:solidFill>
                          <a:hlinkClick r:id="rId16"/>
                        </a:rPr>
                        <a:t>Link</a:t>
                      </a:r>
                      <a:r>
                        <a:rPr b="1" lang="en-US">
                          <a:solidFill>
                            <a:srgbClr val="12294B"/>
                          </a:solidFill>
                        </a:rPr>
                        <a:t> (2016)</a:t>
                      </a:r>
                      <a:endParaRPr b="1">
                        <a:solidFill>
                          <a:srgbClr val="12294B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0"/>
          <p:cNvSpPr txBox="1"/>
          <p:nvPr/>
        </p:nvSpPr>
        <p:spPr>
          <a:xfrm>
            <a:off x="523550" y="1324975"/>
            <a:ext cx="54054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Decoherence Free Subspaces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Bell States |01&gt; ± |10&gt; are a DFS against collective decoherence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Protection from Losses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Dual-Rail encoding and post-selection protects against photon loss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Various error </a:t>
            </a:r>
            <a:r>
              <a:rPr b="1" lang="en-US" sz="1800">
                <a:solidFill>
                  <a:srgbClr val="15264B"/>
                </a:solidFill>
              </a:rPr>
              <a:t>correction schemes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Quantum repeaters 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Entanglement swapping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Quantum memory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</p:txBody>
      </p:sp>
      <p:sp>
        <p:nvSpPr>
          <p:cNvPr id="678" name="Google Shape;678;p50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50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Mitigating Losses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0" name="Google Shape;68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0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682" name="Google Shape;682;p50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683" name="Google Shape;683;p50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684" name="Google Shape;684;p50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85" name="Google Shape;685;p50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6" name="Google Shape;68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950" y="1096382"/>
            <a:ext cx="5958251" cy="302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6200" y="4426262"/>
            <a:ext cx="7372617" cy="1461588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0"/>
          <p:cNvSpPr txBox="1"/>
          <p:nvPr/>
        </p:nvSpPr>
        <p:spPr>
          <a:xfrm>
            <a:off x="5459875" y="3953300"/>
            <a:ext cx="661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https://research.physics.illinois.edu/QI/Photonics/papers/My%20Collection.Data/PDF/Experimental%20verification%20of%20decoherence-free%20subspaces.pdf</a:t>
            </a:r>
            <a:endParaRPr sz="1200"/>
          </a:p>
        </p:txBody>
      </p:sp>
      <p:sp>
        <p:nvSpPr>
          <p:cNvPr id="689" name="Google Shape;689;p50"/>
          <p:cNvSpPr txBox="1"/>
          <p:nvPr/>
        </p:nvSpPr>
        <p:spPr>
          <a:xfrm>
            <a:off x="5189900" y="6021463"/>
            <a:ext cx="661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https://projectqsydney.com/the-who-what-where-when-and-why-of-a-quantum-internet/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6809" y="1334279"/>
            <a:ext cx="11177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DiVincenzo criteria for quantum computation</a:t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 3.   Long relevant decoherence times</a:t>
            </a:r>
            <a:endParaRPr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Photons have weak interactions with environment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 4.   </a:t>
            </a:r>
            <a:r>
              <a:rPr b="1" lang="en-US" sz="20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A universal set of quantum gates</a:t>
            </a:r>
            <a:endParaRPr b="1" sz="20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5264B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Single-qubit operations simple</a:t>
            </a:r>
            <a:endParaRPr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Options for two-qubit gates are promising but currently underdeveloped</a:t>
            </a:r>
            <a:endParaRPr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 5.   A qubit-specific measurement capability</a:t>
            </a:r>
            <a:endParaRPr b="1" sz="20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5264B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Photon detection is already a large area of research</a:t>
            </a:r>
            <a:endParaRPr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0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5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Motivation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21" name="Google Shape;121;p15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122" name="Google Shape;122;p15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3" name="Google Shape;123;p15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reen Check Mark Red Cross Yellow Stock Vector (Royalty Free) 2239653669 |  Shutterstock" id="124" name="Google Shape;124;p15"/>
          <p:cNvPicPr preferRelativeResize="0"/>
          <p:nvPr/>
        </p:nvPicPr>
        <p:blipFill rotWithShape="1">
          <a:blip r:embed="rId4">
            <a:alphaModFix/>
          </a:blip>
          <a:srcRect b="38630" l="64783" r="4862" t="32688"/>
          <a:stretch/>
        </p:blipFill>
        <p:spPr>
          <a:xfrm>
            <a:off x="8368200" y="3903200"/>
            <a:ext cx="751750" cy="76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en Check Mark Red Cross Yellow Stock Vector (Royalty Free) 2239653669 |  Shutterstock" id="125" name="Google Shape;125;p15"/>
          <p:cNvPicPr preferRelativeResize="0"/>
          <p:nvPr/>
        </p:nvPicPr>
        <p:blipFill rotWithShape="1">
          <a:blip r:embed="rId4">
            <a:alphaModFix/>
          </a:blip>
          <a:srcRect b="38630" l="64783" r="4862" t="32688"/>
          <a:stretch/>
        </p:blipFill>
        <p:spPr>
          <a:xfrm>
            <a:off x="6440075" y="5295300"/>
            <a:ext cx="751750" cy="76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en Check Mark Red Cross Yellow Stock Vector (Royalty Free) 2239653669 |  Shutterstock" id="126" name="Google Shape;126;p15"/>
          <p:cNvPicPr preferRelativeResize="0"/>
          <p:nvPr/>
        </p:nvPicPr>
        <p:blipFill rotWithShape="1">
          <a:blip r:embed="rId4">
            <a:alphaModFix/>
          </a:blip>
          <a:srcRect b="39253" l="4607" r="65038" t="32065"/>
          <a:stretch/>
        </p:blipFill>
        <p:spPr>
          <a:xfrm>
            <a:off x="6274500" y="2267800"/>
            <a:ext cx="751750" cy="7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1"/>
          <p:cNvSpPr txBox="1"/>
          <p:nvPr/>
        </p:nvSpPr>
        <p:spPr>
          <a:xfrm>
            <a:off x="571775" y="1324375"/>
            <a:ext cx="5405400" cy="50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Topological Error Correction</a:t>
            </a:r>
            <a:endParaRPr b="1" sz="20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Requires cluster states in ≥ 3 dimensions</a:t>
            </a:r>
            <a:endParaRPr b="1" sz="18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Protects against single qubit errors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Simultaneous errors across multiple qubits can also be reduced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Fusion-based quantum computation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Use of fusion gates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Fusion networks: configuration of fusion measurements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Fault Tolerance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</p:txBody>
      </p:sp>
      <p:sp>
        <p:nvSpPr>
          <p:cNvPr id="695" name="Google Shape;695;p51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51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Error Correction (Discrete Variable)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7" name="Google Shape;69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1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699" name="Google Shape;699;p51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700" name="Google Shape;700;p51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701" name="Google Shape;701;p51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02" name="Google Shape;702;p51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3" name="Google Shape;703;p51"/>
          <p:cNvGrpSpPr/>
          <p:nvPr/>
        </p:nvGrpSpPr>
        <p:grpSpPr>
          <a:xfrm>
            <a:off x="7561078" y="1020625"/>
            <a:ext cx="2886525" cy="5351350"/>
            <a:chOff x="8475478" y="1020625"/>
            <a:chExt cx="2886525" cy="5351350"/>
          </a:xfrm>
        </p:grpSpPr>
        <p:pic>
          <p:nvPicPr>
            <p:cNvPr id="704" name="Google Shape;704;p51"/>
            <p:cNvPicPr preferRelativeResize="0"/>
            <p:nvPr/>
          </p:nvPicPr>
          <p:blipFill rotWithShape="1">
            <a:blip r:embed="rId4">
              <a:alphaModFix/>
            </a:blip>
            <a:srcRect b="0" l="0" r="54597" t="0"/>
            <a:stretch/>
          </p:blipFill>
          <p:spPr>
            <a:xfrm>
              <a:off x="8577050" y="1020625"/>
              <a:ext cx="2683375" cy="275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51"/>
            <p:cNvPicPr preferRelativeResize="0"/>
            <p:nvPr/>
          </p:nvPicPr>
          <p:blipFill rotWithShape="1">
            <a:blip r:embed="rId4">
              <a:alphaModFix/>
            </a:blip>
            <a:srcRect b="0" l="44833" r="0" t="0"/>
            <a:stretch/>
          </p:blipFill>
          <p:spPr>
            <a:xfrm>
              <a:off x="8475478" y="3930575"/>
              <a:ext cx="2886525" cy="2441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2"/>
          <p:cNvSpPr txBox="1"/>
          <p:nvPr/>
        </p:nvSpPr>
        <p:spPr>
          <a:xfrm>
            <a:off x="571775" y="1324375"/>
            <a:ext cx="5405400" cy="50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Cat Codes</a:t>
            </a:r>
            <a:endParaRPr b="1" sz="20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Superpositions of coherent states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Many variants which try to protect against losses like single photon losses and dephasing errors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GKP Codes</a:t>
            </a:r>
            <a:endParaRPr b="1" sz="2000">
              <a:solidFill>
                <a:srgbClr val="15264B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6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A qubit is encoded as a location in phase space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Protects against small shifts in the phase space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Cannot protect against large shifts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</p:txBody>
      </p:sp>
      <p:sp>
        <p:nvSpPr>
          <p:cNvPr id="711" name="Google Shape;711;p52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52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Error Correction (Continuous Variable)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3" name="Google Shape;71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52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715" name="Google Shape;715;p52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716" name="Google Shape;716;p52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717" name="Google Shape;717;p52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18" name="Google Shape;718;p52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19" name="Google Shape;71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575" y="2265311"/>
            <a:ext cx="5910024" cy="2402611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2"/>
          <p:cNvSpPr txBox="1"/>
          <p:nvPr/>
        </p:nvSpPr>
        <p:spPr>
          <a:xfrm>
            <a:off x="6841638" y="4492816"/>
            <a:ext cx="448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https://medium.com/xanaduai/from-a-state-of-light-to-state-of-the-art-the-photonic-path-to-millions-of-qubits-c0e08ca1cb21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3"/>
          <p:cNvSpPr txBox="1"/>
          <p:nvPr/>
        </p:nvSpPr>
        <p:spPr>
          <a:xfrm>
            <a:off x="571775" y="1324375"/>
            <a:ext cx="5405400" cy="50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Advantages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Limited need for cryogenic systems (other than for high efficiency detectors)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Easy transport of photons (optical fibers)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High modularity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Large scale manufacturing already exists for devices (can use existing infrastructure)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Robust telecom networks already exist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Relatively less decoherence needed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5264B"/>
                </a:solidFill>
              </a:rPr>
              <a:t>Disadvantages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Loss rates can be high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Single photon sources and detectors are difficult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Difficult to generate GKP states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</p:txBody>
      </p:sp>
      <p:sp>
        <p:nvSpPr>
          <p:cNvPr id="726" name="Google Shape;726;p53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53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Scalability Advantages and Disadvantages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8" name="Google Shape;72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3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730" name="Google Shape;730;p53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731" name="Google Shape;731;p53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732" name="Google Shape;732;p53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33" name="Google Shape;733;p53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34" name="Google Shape;73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425" y="1686145"/>
            <a:ext cx="5910025" cy="3485708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3"/>
          <p:cNvSpPr txBox="1"/>
          <p:nvPr/>
        </p:nvSpPr>
        <p:spPr>
          <a:xfrm>
            <a:off x="6093448" y="5432463"/>
            <a:ext cx="591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https://www.businesswire.com/news/home/20230303005312/en/PsiQuantum-Opens-UK-Based-Research-Facility-to-Develop-Next-Generation-High-Power-Cryogenic-Systems-for-Large-Scale-Quantum-Computing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4"/>
          <p:cNvSpPr txBox="1"/>
          <p:nvPr/>
        </p:nvSpPr>
        <p:spPr>
          <a:xfrm>
            <a:off x="594725" y="1156050"/>
            <a:ext cx="5405400" cy="50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Improvements have been made to </a:t>
            </a:r>
            <a:r>
              <a:rPr b="1" lang="en-US" sz="2000">
                <a:solidFill>
                  <a:srgbClr val="15264B"/>
                </a:solidFill>
              </a:rPr>
              <a:t>mitigate factors like loss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Improved detectors with superconducting single-photon detectors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Better optical switches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Ideas for improving scalability of technology</a:t>
            </a:r>
            <a:endParaRPr b="1" sz="20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Using standard commercially available photonic chips</a:t>
            </a:r>
            <a:endParaRPr b="1" sz="1800">
              <a:solidFill>
                <a:srgbClr val="15264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1800"/>
              <a:buChar char="●"/>
            </a:pPr>
            <a:r>
              <a:rPr b="1" lang="en-US" sz="1800">
                <a:solidFill>
                  <a:srgbClr val="15264B"/>
                </a:solidFill>
              </a:rPr>
              <a:t>Higher temperature high efficiency single photon detectors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</p:txBody>
      </p:sp>
      <p:sp>
        <p:nvSpPr>
          <p:cNvPr id="741" name="Google Shape;741;p54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54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Improvements in Loss and Scalability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3" name="Google Shape;74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5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745" name="Google Shape;745;p5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746" name="Google Shape;746;p54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747" name="Google Shape;747;p54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48" name="Google Shape;748;p54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5"/>
          <p:cNvSpPr/>
          <p:nvPr/>
        </p:nvSpPr>
        <p:spPr>
          <a:xfrm>
            <a:off x="8415400" y="2226925"/>
            <a:ext cx="3776700" cy="4631100"/>
          </a:xfrm>
          <a:prstGeom prst="rect">
            <a:avLst/>
          </a:prstGeom>
          <a:solidFill>
            <a:srgbClr val="1229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55"/>
          <p:cNvSpPr txBox="1"/>
          <p:nvPr/>
        </p:nvSpPr>
        <p:spPr>
          <a:xfrm>
            <a:off x="2206906" y="1491040"/>
            <a:ext cx="777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chemeClr val="lt1"/>
                </a:solidFill>
              </a:rPr>
              <a:t>Current Progress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5" name="Google Shape;755;p55"/>
          <p:cNvGrpSpPr/>
          <p:nvPr/>
        </p:nvGrpSpPr>
        <p:grpSpPr>
          <a:xfrm>
            <a:off x="3943790" y="2676939"/>
            <a:ext cx="3861636" cy="322845"/>
            <a:chOff x="3943790" y="2676939"/>
            <a:chExt cx="3861636" cy="322845"/>
          </a:xfrm>
        </p:grpSpPr>
        <p:cxnSp>
          <p:nvCxnSpPr>
            <p:cNvPr id="756" name="Google Shape;756;p55"/>
            <p:cNvCxnSpPr/>
            <p:nvPr/>
          </p:nvCxnSpPr>
          <p:spPr>
            <a:xfrm>
              <a:off x="4426226" y="2676939"/>
              <a:ext cx="3379200" cy="0"/>
            </a:xfrm>
            <a:prstGeom prst="straightConnector1">
              <a:avLst/>
            </a:prstGeom>
            <a:noFill/>
            <a:ln cap="flat" cmpd="sng" w="19050">
              <a:solidFill>
                <a:srgbClr val="E84B3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7" name="Google Shape;757;p55"/>
            <p:cNvCxnSpPr/>
            <p:nvPr/>
          </p:nvCxnSpPr>
          <p:spPr>
            <a:xfrm flipH="1" rot="10800000">
              <a:off x="3943790" y="2676984"/>
              <a:ext cx="482400" cy="322800"/>
            </a:xfrm>
            <a:prstGeom prst="straightConnector1">
              <a:avLst/>
            </a:prstGeom>
            <a:noFill/>
            <a:ln cap="flat" cmpd="sng" w="19050">
              <a:solidFill>
                <a:srgbClr val="E84B3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758" name="Google Shape;75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55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760" name="Google Shape;760;p55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761" name="Google Shape;761;p55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762" name="Google Shape;762;p55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3" name="Google Shape;763;p55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6"/>
          <p:cNvSpPr txBox="1"/>
          <p:nvPr>
            <p:ph idx="1" type="body"/>
          </p:nvPr>
        </p:nvSpPr>
        <p:spPr>
          <a:xfrm>
            <a:off x="376809" y="1334279"/>
            <a:ext cx="11177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600">
                <a:latin typeface="Arial"/>
                <a:ea typeface="Arial"/>
                <a:cs typeface="Arial"/>
                <a:sym typeface="Arial"/>
              </a:rPr>
              <a:t>Jian-wei Pan Group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(University of Science and Technology of China)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0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Demonstrated Quantum Advantage -&gt; Boson Sampling</a:t>
            </a:r>
            <a:endParaRPr b="1" sz="20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Solving Classicially requires calculating the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permanent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of NxN matrix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             runtime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Quicker to do quantum mechanically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Achieved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sampling rate faster by 10¹⁴ 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*Not a practical problem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*The “JiuZhang” quantum computer can’t solve other tasks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56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56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Photonic QC Groups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1" name="Google Shape;77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5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773" name="Google Shape;773;p5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774" name="Google Shape;774;p56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775" name="Google Shape;775;p56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76" name="Google Shape;776;p56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77" name="Google Shape;777;p56"/>
          <p:cNvPicPr preferRelativeResize="0"/>
          <p:nvPr/>
        </p:nvPicPr>
        <p:blipFill rotWithShape="1">
          <a:blip r:embed="rId4">
            <a:alphaModFix/>
          </a:blip>
          <a:srcRect b="0" l="17192" r="20607" t="0"/>
          <a:stretch/>
        </p:blipFill>
        <p:spPr>
          <a:xfrm>
            <a:off x="7619563" y="3060400"/>
            <a:ext cx="3849887" cy="309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6600" y="2919750"/>
            <a:ext cx="878950" cy="2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56"/>
          <p:cNvSpPr txBox="1"/>
          <p:nvPr/>
        </p:nvSpPr>
        <p:spPr>
          <a:xfrm>
            <a:off x="1935325" y="6093800"/>
            <a:ext cx="456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Jian-Wei Pan, et al. arXiv:2012.01625 (2020).</a:t>
            </a:r>
            <a:endParaRPr sz="1200"/>
          </a:p>
        </p:txBody>
      </p:sp>
      <p:sp>
        <p:nvSpPr>
          <p:cNvPr id="780" name="Google Shape;780;p56"/>
          <p:cNvSpPr txBox="1"/>
          <p:nvPr/>
        </p:nvSpPr>
        <p:spPr>
          <a:xfrm>
            <a:off x="7664400" y="6093800"/>
            <a:ext cx="362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García-Patrón R., et al.arXiv:1712.10037v3 (2019)</a:t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7"/>
          <p:cNvSpPr txBox="1"/>
          <p:nvPr>
            <p:ph idx="1" type="body"/>
          </p:nvPr>
        </p:nvSpPr>
        <p:spPr>
          <a:xfrm>
            <a:off x="376800" y="2072900"/>
            <a:ext cx="7077300" cy="4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Development timeline: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2025: Created “Aurora”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Photonic quantum computer with 12 qubits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Created out of 4 modular and independent server racks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Each server rack is networked together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Future plans: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Avoid scaling to address performance issues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Address the optical loss in their systems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For better error correction and fault tolerance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57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57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Current Status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788" name="Google Shape;78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57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790" name="Google Shape;790;p57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791" name="Google Shape;791;p57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792" name="Google Shape;792;p57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3" name="Google Shape;793;p57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94" name="Google Shape;794;p57"/>
          <p:cNvPicPr preferRelativeResize="0"/>
          <p:nvPr/>
        </p:nvPicPr>
        <p:blipFill rotWithShape="1">
          <a:blip r:embed="rId4">
            <a:alphaModFix/>
          </a:blip>
          <a:srcRect b="8240" l="2761" r="0" t="13506"/>
          <a:stretch/>
        </p:blipFill>
        <p:spPr>
          <a:xfrm>
            <a:off x="376800" y="1081663"/>
            <a:ext cx="3000725" cy="7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57"/>
          <p:cNvSpPr txBox="1"/>
          <p:nvPr>
            <p:ph idx="1" type="body"/>
          </p:nvPr>
        </p:nvSpPr>
        <p:spPr>
          <a:xfrm>
            <a:off x="3428975" y="1313231"/>
            <a:ext cx="77406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Developing the continuous variable approach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6" name="Google Shape;79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4400" y="2113713"/>
            <a:ext cx="4433101" cy="3242312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57"/>
          <p:cNvSpPr txBox="1"/>
          <p:nvPr/>
        </p:nvSpPr>
        <p:spPr>
          <a:xfrm>
            <a:off x="7185600" y="5356025"/>
            <a:ext cx="437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Aghaee Rad, H., et al. https://doi.org/10.1038/s41586-024-08406-9 (2025)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8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58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Current Status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804" name="Google Shape;80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58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806" name="Google Shape;806;p58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807" name="Google Shape;807;p58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808" name="Google Shape;808;p58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09" name="Google Shape;809;p58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0" name="Google Shape;810;p58"/>
          <p:cNvPicPr preferRelativeResize="0"/>
          <p:nvPr/>
        </p:nvPicPr>
        <p:blipFill rotWithShape="1">
          <a:blip r:embed="rId4">
            <a:alphaModFix/>
          </a:blip>
          <a:srcRect b="8240" l="2761" r="0" t="13506"/>
          <a:stretch/>
        </p:blipFill>
        <p:spPr>
          <a:xfrm>
            <a:off x="376800" y="1081663"/>
            <a:ext cx="3000725" cy="777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ure 1" id="811" name="Google Shape;81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6575" y="2011800"/>
            <a:ext cx="4184175" cy="3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58"/>
          <p:cNvSpPr txBox="1"/>
          <p:nvPr>
            <p:ph idx="1" type="body"/>
          </p:nvPr>
        </p:nvSpPr>
        <p:spPr>
          <a:xfrm>
            <a:off x="376800" y="2072900"/>
            <a:ext cx="65955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Architecture: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Gaussian Boson Sampling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GKP States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Entangle outputs to form cluster state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Measure nodes of cluster state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Optical loss along paths (95% on P2 and P3)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56% along P1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Fault tolerance requires: ~1% loss currently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58"/>
          <p:cNvSpPr txBox="1"/>
          <p:nvPr/>
        </p:nvSpPr>
        <p:spPr>
          <a:xfrm>
            <a:off x="3910050" y="6023025"/>
            <a:ext cx="437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Aghaee Rad, H., et al. https://doi.org/10.1038/s41586-024-08406-9 (2025)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9"/>
          <p:cNvSpPr txBox="1"/>
          <p:nvPr>
            <p:ph idx="1" type="body"/>
          </p:nvPr>
        </p:nvSpPr>
        <p:spPr>
          <a:xfrm>
            <a:off x="376800" y="2072900"/>
            <a:ext cx="10031400" cy="3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Advantages compared to discrete variable</a:t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Logic gates and error correction can be done with linear optical operations that are: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Deterministic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Can happen at room temperature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Have “modest component depths”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59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59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Current Status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821" name="Google Shape;82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59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823" name="Google Shape;823;p59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824" name="Google Shape;824;p59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825" name="Google Shape;825;p59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26" name="Google Shape;826;p59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7" name="Google Shape;827;p59"/>
          <p:cNvPicPr preferRelativeResize="0"/>
          <p:nvPr/>
        </p:nvPicPr>
        <p:blipFill rotWithShape="1">
          <a:blip r:embed="rId4">
            <a:alphaModFix/>
          </a:blip>
          <a:srcRect b="8240" l="2761" r="0" t="13506"/>
          <a:stretch/>
        </p:blipFill>
        <p:spPr>
          <a:xfrm>
            <a:off x="376800" y="1081663"/>
            <a:ext cx="3000725" cy="7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59"/>
          <p:cNvSpPr txBox="1"/>
          <p:nvPr/>
        </p:nvSpPr>
        <p:spPr>
          <a:xfrm>
            <a:off x="3910050" y="6023025"/>
            <a:ext cx="437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Aghaee Rad, H., et al. https://doi.org/10.1038/s41586-024-08406-9 (2025)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0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60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Current Status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835" name="Google Shape;83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60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837" name="Google Shape;837;p60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838" name="Google Shape;838;p60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839" name="Google Shape;839;p60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40" name="Google Shape;840;p60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41" name="Google Shape;841;p60"/>
          <p:cNvPicPr preferRelativeResize="0"/>
          <p:nvPr/>
        </p:nvPicPr>
        <p:blipFill rotWithShape="1">
          <a:blip r:embed="rId4">
            <a:alphaModFix/>
          </a:blip>
          <a:srcRect b="8240" l="2761" r="0" t="13506"/>
          <a:stretch/>
        </p:blipFill>
        <p:spPr>
          <a:xfrm>
            <a:off x="376800" y="1081663"/>
            <a:ext cx="3000725" cy="7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0"/>
          <p:cNvSpPr txBox="1"/>
          <p:nvPr>
            <p:ph idx="1" type="body"/>
          </p:nvPr>
        </p:nvSpPr>
        <p:spPr>
          <a:xfrm>
            <a:off x="376800" y="2072900"/>
            <a:ext cx="10910100" cy="22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Disadvantages compared to discrete variable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Best results for creating GKP states from GBS has success chance equal to 2.22 × 10e−10¹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Fidelity =0.996 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Cryogenics still required for qubit encoding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60"/>
          <p:cNvSpPr txBox="1"/>
          <p:nvPr/>
        </p:nvSpPr>
        <p:spPr>
          <a:xfrm>
            <a:off x="3945725" y="5811800"/>
            <a:ext cx="7506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¹</a:t>
            </a:r>
            <a:r>
              <a:rPr lang="en-US" sz="1100">
                <a:solidFill>
                  <a:schemeClr val="dk1"/>
                </a:solidFill>
              </a:rPr>
              <a:t>Takase, K., et al. https://doi.org/10.1038/s41534-023-00772-y (2023)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Aghaee Rad, H., et al. https://doi.org/10.1038/s41586-024-08406-9 (2025)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844" name="Google Shape;844;p60"/>
          <p:cNvSpPr txBox="1"/>
          <p:nvPr>
            <p:ph idx="1" type="body"/>
          </p:nvPr>
        </p:nvSpPr>
        <p:spPr>
          <a:xfrm>
            <a:off x="1480950" y="4258575"/>
            <a:ext cx="57831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How large would a current, loss-tolerant 100 logical qubit Quantum computer be?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&gt;10 Million times as big as “Aurora”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(assuming scalability and etc.)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gure 2" id="845" name="Google Shape;84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3275" y="3552975"/>
            <a:ext cx="3803271" cy="225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6" name="Google Shape;846;p60"/>
          <p:cNvCxnSpPr>
            <a:endCxn id="845" idx="1"/>
          </p:cNvCxnSpPr>
          <p:nvPr/>
        </p:nvCxnSpPr>
        <p:spPr>
          <a:xfrm flipH="1" rot="10800000">
            <a:off x="5317675" y="4680075"/>
            <a:ext cx="2265600" cy="244500"/>
          </a:xfrm>
          <a:prstGeom prst="straightConnector1">
            <a:avLst/>
          </a:prstGeom>
          <a:noFill/>
          <a:ln cap="flat" cmpd="sng" w="19050">
            <a:solidFill>
              <a:srgbClr val="13294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idx="1" type="body"/>
          </p:nvPr>
        </p:nvSpPr>
        <p:spPr>
          <a:xfrm>
            <a:off x="376809" y="1334279"/>
            <a:ext cx="11177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Other advantages of photons</a:t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Photons can exhibit quantum phenomena at room temperature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Quantum superposition, interference, and entanglement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Photons can be entangled over large distances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Quantum networks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6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Motivation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138" name="Google Shape;138;p16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9" name="Google Shape;139;p16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1"/>
          <p:cNvSpPr/>
          <p:nvPr/>
        </p:nvSpPr>
        <p:spPr>
          <a:xfrm>
            <a:off x="376800" y="1079625"/>
            <a:ext cx="4479600" cy="95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61"/>
          <p:cNvSpPr txBox="1"/>
          <p:nvPr>
            <p:ph idx="1" type="body"/>
          </p:nvPr>
        </p:nvSpPr>
        <p:spPr>
          <a:xfrm>
            <a:off x="376800" y="2247725"/>
            <a:ext cx="6879600" cy="41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Development timeline:</a:t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2016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: Founded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2024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: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Started project in Chicago to build large scale “quantum and microelectronics park” ($500 million project)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Received $617 million to build a commercial quantum computer in Australia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2025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Deploy the first million-qubit systems at both sites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2029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(or sooner):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Deliver first commercial quantum computing system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Similar date as Google and others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1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61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Current Status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855" name="Google Shape;85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61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857" name="Google Shape;857;p61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858" name="Google Shape;858;p61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859" name="Google Shape;859;p61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60" name="Google Shape;860;p61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61" name="Google Shape;86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46" y="1158025"/>
            <a:ext cx="4331700" cy="79992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61"/>
          <p:cNvSpPr txBox="1"/>
          <p:nvPr>
            <p:ph idx="1" type="body"/>
          </p:nvPr>
        </p:nvSpPr>
        <p:spPr>
          <a:xfrm>
            <a:off x="4876775" y="1313225"/>
            <a:ext cx="64101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– Developing the discrete variable approach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3" name="Google Shape;86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7050" y="2036325"/>
            <a:ext cx="4196124" cy="27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1"/>
          <p:cNvPicPr preferRelativeResize="0"/>
          <p:nvPr/>
        </p:nvPicPr>
        <p:blipFill rotWithShape="1">
          <a:blip r:embed="rId6">
            <a:alphaModFix/>
          </a:blip>
          <a:srcRect b="5526" l="2648" r="3082" t="7304"/>
          <a:stretch/>
        </p:blipFill>
        <p:spPr>
          <a:xfrm>
            <a:off x="7978300" y="4579001"/>
            <a:ext cx="2833625" cy="1688598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61"/>
          <p:cNvSpPr txBox="1"/>
          <p:nvPr/>
        </p:nvSpPr>
        <p:spPr>
          <a:xfrm>
            <a:off x="7978288" y="6232225"/>
            <a:ext cx="30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https://www.psiquantum.com/</a:t>
            </a:r>
            <a:endParaRPr sz="1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2"/>
          <p:cNvSpPr/>
          <p:nvPr/>
        </p:nvSpPr>
        <p:spPr>
          <a:xfrm>
            <a:off x="376800" y="1079625"/>
            <a:ext cx="4479600" cy="95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62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62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Current Status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873" name="Google Shape;87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62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875" name="Google Shape;875;p62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876" name="Google Shape;876;p62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877" name="Google Shape;877;p62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78" name="Google Shape;878;p62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79" name="Google Shape;87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46" y="1158025"/>
            <a:ext cx="4331700" cy="79992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62"/>
          <p:cNvSpPr txBox="1"/>
          <p:nvPr>
            <p:ph idx="1" type="body"/>
          </p:nvPr>
        </p:nvSpPr>
        <p:spPr>
          <a:xfrm>
            <a:off x="376800" y="2247725"/>
            <a:ext cx="4629900" cy="3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Blueprint: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Photonic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components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 fabricated onto regular silicon wafers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Allows for reliable fabrication of chips at high-volumes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62"/>
          <p:cNvPicPr preferRelativeResize="0"/>
          <p:nvPr/>
        </p:nvPicPr>
        <p:blipFill rotWithShape="1">
          <a:blip r:embed="rId5">
            <a:alphaModFix/>
          </a:blip>
          <a:srcRect b="0" l="14835" r="0" t="0"/>
          <a:stretch/>
        </p:blipFill>
        <p:spPr>
          <a:xfrm>
            <a:off x="7127300" y="1079625"/>
            <a:ext cx="3259900" cy="25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62"/>
          <p:cNvSpPr txBox="1"/>
          <p:nvPr/>
        </p:nvSpPr>
        <p:spPr>
          <a:xfrm>
            <a:off x="7930200" y="6019250"/>
            <a:ext cx="30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https://www.psiquantum.com/blueprint</a:t>
            </a:r>
            <a:endParaRPr sz="1200"/>
          </a:p>
        </p:txBody>
      </p:sp>
      <p:pic>
        <p:nvPicPr>
          <p:cNvPr id="883" name="Google Shape;88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5818" y="3722562"/>
            <a:ext cx="3584657" cy="23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63"/>
          <p:cNvSpPr/>
          <p:nvPr/>
        </p:nvSpPr>
        <p:spPr>
          <a:xfrm>
            <a:off x="376800" y="1079625"/>
            <a:ext cx="4479600" cy="95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63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63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Current Status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891" name="Google Shape;89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63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893" name="Google Shape;893;p63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894" name="Google Shape;894;p63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895" name="Google Shape;895;p63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6" name="Google Shape;896;p63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97" name="Google Shape;89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7425" y="1625125"/>
            <a:ext cx="4249776" cy="26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746" y="1158025"/>
            <a:ext cx="4331700" cy="79992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63"/>
          <p:cNvSpPr txBox="1"/>
          <p:nvPr>
            <p:ph idx="1" type="body"/>
          </p:nvPr>
        </p:nvSpPr>
        <p:spPr>
          <a:xfrm>
            <a:off x="376800" y="2247725"/>
            <a:ext cx="5445300" cy="3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Blueprint</a:t>
            </a: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Chips must operate at ~4K because of the photon detectors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63"/>
          <p:cNvSpPr txBox="1"/>
          <p:nvPr/>
        </p:nvSpPr>
        <p:spPr>
          <a:xfrm>
            <a:off x="7368000" y="4556788"/>
            <a:ext cx="30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https://www.psiquantum.com/blueprint</a:t>
            </a:r>
            <a:endParaRPr sz="1200"/>
          </a:p>
        </p:txBody>
      </p:sp>
      <p:pic>
        <p:nvPicPr>
          <p:cNvPr id="901" name="Google Shape;901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2375" y="3506749"/>
            <a:ext cx="3075050" cy="301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4"/>
          <p:cNvSpPr/>
          <p:nvPr/>
        </p:nvSpPr>
        <p:spPr>
          <a:xfrm>
            <a:off x="376800" y="1079625"/>
            <a:ext cx="4479600" cy="95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64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64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Current Status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909" name="Google Shape;90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6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911" name="Google Shape;911;p6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912" name="Google Shape;912;p64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913" name="Google Shape;913;p64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14" name="Google Shape;914;p64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15" name="Google Shape;91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46" y="1158025"/>
            <a:ext cx="4331700" cy="79992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64"/>
          <p:cNvSpPr txBox="1"/>
          <p:nvPr>
            <p:ph idx="1" type="body"/>
          </p:nvPr>
        </p:nvSpPr>
        <p:spPr>
          <a:xfrm>
            <a:off x="376800" y="2247725"/>
            <a:ext cx="5445300" cy="3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Architecture: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64"/>
          <p:cNvSpPr txBox="1"/>
          <p:nvPr/>
        </p:nvSpPr>
        <p:spPr>
          <a:xfrm>
            <a:off x="7478125" y="6192863"/>
            <a:ext cx="30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https://www.psiquantum.com/blueprint</a:t>
            </a:r>
            <a:endParaRPr sz="1200"/>
          </a:p>
        </p:txBody>
      </p:sp>
      <p:pic>
        <p:nvPicPr>
          <p:cNvPr descr="figure 1" id="918" name="Google Shape;918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8925" y="2262150"/>
            <a:ext cx="8545175" cy="37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64"/>
          <p:cNvSpPr txBox="1"/>
          <p:nvPr/>
        </p:nvSpPr>
        <p:spPr>
          <a:xfrm>
            <a:off x="4928125" y="5967050"/>
            <a:ext cx="5159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Bartolucci, S., et al. https://doi.org/10.1038/s41467-023-36493-1 </a:t>
            </a:r>
            <a:r>
              <a:rPr lang="en-US" sz="900">
                <a:solidFill>
                  <a:schemeClr val="dk1"/>
                </a:solidFill>
              </a:rPr>
              <a:t>(2023). 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5"/>
          <p:cNvSpPr/>
          <p:nvPr/>
        </p:nvSpPr>
        <p:spPr>
          <a:xfrm>
            <a:off x="376800" y="1079625"/>
            <a:ext cx="4479600" cy="95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65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65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Current Status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927" name="Google Shape;92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65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929" name="Google Shape;929;p65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930" name="Google Shape;930;p65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931" name="Google Shape;931;p65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2" name="Google Shape;932;p65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33" name="Google Shape;933;p65"/>
          <p:cNvPicPr preferRelativeResize="0"/>
          <p:nvPr/>
        </p:nvPicPr>
        <p:blipFill rotWithShape="1">
          <a:blip r:embed="rId4">
            <a:alphaModFix/>
          </a:blip>
          <a:srcRect b="5526" l="2648" r="3082" t="7304"/>
          <a:stretch/>
        </p:blipFill>
        <p:spPr>
          <a:xfrm>
            <a:off x="6059400" y="2247725"/>
            <a:ext cx="5769425" cy="343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746" y="1158025"/>
            <a:ext cx="4331700" cy="79992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65"/>
          <p:cNvSpPr txBox="1"/>
          <p:nvPr>
            <p:ph idx="1" type="body"/>
          </p:nvPr>
        </p:nvSpPr>
        <p:spPr>
          <a:xfrm>
            <a:off x="376800" y="2247725"/>
            <a:ext cx="5682600" cy="3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Results: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Have created quantum computation systems that are scalable and modular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Scalability because of optical fibers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Allows for e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rror correction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ultiplexing and error correction coding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Single-qubit fidelity: 99.99%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Two-qubit fidelity: &gt;99%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5"/>
          <p:cNvSpPr txBox="1"/>
          <p:nvPr/>
        </p:nvSpPr>
        <p:spPr>
          <a:xfrm>
            <a:off x="7304813" y="5721500"/>
            <a:ext cx="30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https://www.psiquantum.com/</a:t>
            </a:r>
            <a:endParaRPr sz="1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6"/>
          <p:cNvSpPr/>
          <p:nvPr/>
        </p:nvSpPr>
        <p:spPr>
          <a:xfrm>
            <a:off x="8415400" y="2226925"/>
            <a:ext cx="3776700" cy="4631100"/>
          </a:xfrm>
          <a:prstGeom prst="rect">
            <a:avLst/>
          </a:prstGeom>
          <a:solidFill>
            <a:srgbClr val="1229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66"/>
          <p:cNvSpPr txBox="1"/>
          <p:nvPr/>
        </p:nvSpPr>
        <p:spPr>
          <a:xfrm>
            <a:off x="1134035" y="2553964"/>
            <a:ext cx="992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lt1"/>
                </a:solidFill>
              </a:rPr>
              <a:t>Questions?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6"/>
          <p:cNvSpPr txBox="1"/>
          <p:nvPr/>
        </p:nvSpPr>
        <p:spPr>
          <a:xfrm>
            <a:off x="3922059" y="5413888"/>
            <a:ext cx="434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4" name="Google Shape;944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1007" y="1004743"/>
            <a:ext cx="2909981" cy="7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/>
        </p:nvSpPr>
        <p:spPr>
          <a:xfrm>
            <a:off x="376801" y="1334275"/>
            <a:ext cx="57150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What is a photon?!</a:t>
            </a:r>
            <a:endParaRPr b="1" sz="2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</a:rPr>
              <a:t>Single particle excitation of an optical field mode</a:t>
            </a:r>
            <a:endParaRPr b="1" sz="2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What is a qubit?</a:t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rgbClr val="15264B"/>
                </a:solidFill>
              </a:rPr>
              <a:t>a two-level quantum system represented as: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15264B"/>
                </a:solidFill>
              </a:rPr>
              <a:t>where</a:t>
            </a:r>
            <a:endParaRPr b="1" sz="1800">
              <a:solidFill>
                <a:srgbClr val="15264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7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What is a Qubit?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50" name="Google Shape;150;p17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151" name="Google Shape;151;p17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2" name="Google Shape;152;p17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251" y="4188150"/>
            <a:ext cx="36480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6976" y="5338962"/>
            <a:ext cx="271462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6251851" y="1452275"/>
            <a:ext cx="57150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What is a qudit?</a:t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rgbClr val="15264B"/>
                </a:solidFill>
              </a:rPr>
              <a:t>a n-level quantum system represented as: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rgbClr val="15264B"/>
                </a:solidFill>
              </a:rPr>
              <a:t>where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rgbClr val="15264B"/>
                </a:solidFill>
              </a:rPr>
              <a:t>A photonic qubit/dit utilizes photons and their properties to represent and manipulate quantum information</a:t>
            </a:r>
            <a:endParaRPr b="1" sz="18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15264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0125" y="2382275"/>
            <a:ext cx="254317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1210" y="3750024"/>
            <a:ext cx="2096287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/>
        </p:nvSpPr>
        <p:spPr>
          <a:xfrm>
            <a:off x="376800" y="1334275"/>
            <a:ext cx="55167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</a:rPr>
              <a:t>Continuous Variable</a:t>
            </a:r>
            <a:endParaRPr b="1" sz="23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Information encoded in the properties of the EM field that have continuous distributions</a:t>
            </a:r>
            <a:endParaRPr b="1" sz="2000">
              <a:solidFill>
                <a:schemeClr val="dk1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en-US" sz="2000">
                <a:solidFill>
                  <a:schemeClr val="dk1"/>
                </a:solidFill>
              </a:rPr>
              <a:t>Ex: position and momentum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500">
                <a:solidFill>
                  <a:schemeClr val="dk1"/>
                </a:solidFill>
              </a:rPr>
              <a:t>Discrete Variable </a:t>
            </a:r>
            <a:endParaRPr b="1" sz="25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Information encoded in modal properties of photons that have specific values from a finite set</a:t>
            </a:r>
            <a:endParaRPr b="1"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en-US" sz="2000">
                <a:solidFill>
                  <a:schemeClr val="dk1"/>
                </a:solidFill>
              </a:rPr>
              <a:t>Ex: Polarization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163" name="Google Shape;163;p18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Continuous vs Discrete Variable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68" name="Google Shape;168;p18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169" name="Google Shape;169;p18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0" name="Google Shape;170;p18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3426" y="1790195"/>
            <a:ext cx="5795399" cy="3609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/>
        </p:nvSpPr>
        <p:spPr>
          <a:xfrm>
            <a:off x="7561625" y="5445938"/>
            <a:ext cx="2739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Romero,</a:t>
            </a:r>
            <a:r>
              <a:rPr b="1" lang="en-US" sz="1100">
                <a:solidFill>
                  <a:schemeClr val="dk1"/>
                </a:solidFill>
              </a:rPr>
              <a:t> </a:t>
            </a:r>
            <a:r>
              <a:rPr lang="en-US" sz="1100">
                <a:solidFill>
                  <a:schemeClr val="dk1"/>
                </a:solidFill>
              </a:rPr>
              <a:t>et al., arXiv:</a:t>
            </a:r>
            <a:r>
              <a:rPr lang="en-US" sz="11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2404.03367</a:t>
            </a:r>
            <a:r>
              <a:rPr lang="en-US" sz="1100">
                <a:solidFill>
                  <a:schemeClr val="dk1"/>
                </a:solidFill>
              </a:rPr>
              <a:t> (2024).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/>
          <p:nvPr/>
        </p:nvSpPr>
        <p:spPr>
          <a:xfrm>
            <a:off x="8415400" y="2226925"/>
            <a:ext cx="3776700" cy="4631100"/>
          </a:xfrm>
          <a:prstGeom prst="rect">
            <a:avLst/>
          </a:prstGeom>
          <a:solidFill>
            <a:srgbClr val="1229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2206906" y="1491040"/>
            <a:ext cx="777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chemeClr val="lt1"/>
                </a:solidFill>
              </a:rPr>
              <a:t>Discrete </a:t>
            </a:r>
            <a:r>
              <a:rPr b="1" lang="en-US" sz="6000">
                <a:solidFill>
                  <a:schemeClr val="lt1"/>
                </a:solidFill>
              </a:rPr>
              <a:t>Variable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2889325" y="3232225"/>
            <a:ext cx="6562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Mainly being developed by PsiQuantum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p19"/>
          <p:cNvGrpSpPr/>
          <p:nvPr/>
        </p:nvGrpSpPr>
        <p:grpSpPr>
          <a:xfrm>
            <a:off x="3943790" y="2676939"/>
            <a:ext cx="3861636" cy="322845"/>
            <a:chOff x="3943790" y="2676939"/>
            <a:chExt cx="3861636" cy="322845"/>
          </a:xfrm>
        </p:grpSpPr>
        <p:cxnSp>
          <p:nvCxnSpPr>
            <p:cNvPr id="181" name="Google Shape;181;p19"/>
            <p:cNvCxnSpPr/>
            <p:nvPr/>
          </p:nvCxnSpPr>
          <p:spPr>
            <a:xfrm>
              <a:off x="4426226" y="2676939"/>
              <a:ext cx="3379200" cy="0"/>
            </a:xfrm>
            <a:prstGeom prst="straightConnector1">
              <a:avLst/>
            </a:prstGeom>
            <a:noFill/>
            <a:ln cap="flat" cmpd="sng" w="19050">
              <a:solidFill>
                <a:srgbClr val="E84B3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" name="Google Shape;182;p19"/>
            <p:cNvCxnSpPr/>
            <p:nvPr/>
          </p:nvCxnSpPr>
          <p:spPr>
            <a:xfrm flipH="1" rot="10800000">
              <a:off x="3943790" y="2676984"/>
              <a:ext cx="482400" cy="322800"/>
            </a:xfrm>
            <a:prstGeom prst="straightConnector1">
              <a:avLst/>
            </a:prstGeom>
            <a:noFill/>
            <a:ln cap="flat" cmpd="sng" w="19050">
              <a:solidFill>
                <a:srgbClr val="E84B3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83" name="Google Shape;18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86" name="Google Shape;186;p19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187" name="Google Shape;187;p19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8" name="Google Shape;188;p19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/>
        </p:nvSpPr>
        <p:spPr>
          <a:xfrm>
            <a:off x="376800" y="1334275"/>
            <a:ext cx="60249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rgbClr val="15264B"/>
                </a:solidFill>
              </a:rPr>
              <a:t>Single-Rail Encoding:</a:t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800">
                <a:solidFill>
                  <a:srgbClr val="15264B"/>
                </a:solidFill>
              </a:rPr>
              <a:t>Encodes qubit in presence “|1⟩” or absence “|0⟩” of a photon in one mode (e.g. horizontal polarization)</a:t>
            </a:r>
            <a:endParaRPr b="1" sz="1800">
              <a:solidFill>
                <a:srgbClr val="15264B"/>
              </a:solidFill>
            </a:endParaRPr>
          </a:p>
        </p:txBody>
      </p:sp>
      <p:sp>
        <p:nvSpPr>
          <p:cNvPr id="194" name="Google Shape;194;p20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Rail Encoding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98" name="Google Shape;198;p20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99" name="Google Shape;199;p20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200" name="Google Shape;200;p20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1" name="Google Shape;201;p20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p20"/>
          <p:cNvSpPr txBox="1"/>
          <p:nvPr/>
        </p:nvSpPr>
        <p:spPr>
          <a:xfrm>
            <a:off x="8121938" y="5512025"/>
            <a:ext cx="23511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Wu et al., </a:t>
            </a:r>
            <a:r>
              <a:rPr i="1" lang="en-US" sz="1100">
                <a:solidFill>
                  <a:schemeClr val="dk1"/>
                </a:solidFill>
              </a:rPr>
              <a:t>Sci. Rep.</a:t>
            </a:r>
            <a:r>
              <a:rPr lang="en-US" sz="1100">
                <a:solidFill>
                  <a:schemeClr val="dk1"/>
                </a:solidFill>
              </a:rPr>
              <a:t> 3, 1394 (2013)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483950" y="2825775"/>
            <a:ext cx="5631000" cy="14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rgbClr val="15264B"/>
                </a:solidFill>
              </a:rPr>
              <a:t>Dual-Rail Encoding:</a:t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15264B"/>
                </a:solidFill>
              </a:rPr>
              <a:t>Encodes qubits using two orthogonal modes:</a:t>
            </a:r>
            <a:br>
              <a:rPr b="1" lang="en-US" sz="1800">
                <a:solidFill>
                  <a:srgbClr val="15264B"/>
                </a:solidFill>
              </a:rPr>
            </a:br>
            <a:r>
              <a:rPr b="1" lang="en-US" sz="1800">
                <a:solidFill>
                  <a:srgbClr val="15264B"/>
                </a:solidFill>
              </a:rPr>
              <a:t>|0⟩ = |1⟩ₖ₁|0⟩ₖ₂, |1⟩ = |0⟩ₖ₁|1⟩ₖ₂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483950" y="4557575"/>
            <a:ext cx="563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D-Rail Encoding:</a:t>
            </a:r>
            <a:endParaRPr b="1" sz="2000">
              <a:solidFill>
                <a:srgbClr val="15264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800">
                <a:solidFill>
                  <a:srgbClr val="15264B"/>
                </a:solidFill>
              </a:rPr>
              <a:t>Encodes qudits using d orthogonal modes</a:t>
            </a:r>
            <a:endParaRPr/>
          </a:p>
        </p:txBody>
      </p:sp>
      <p:pic>
        <p:nvPicPr>
          <p:cNvPr id="205" name="Google Shape;205;p20" title="abc.png"/>
          <p:cNvPicPr preferRelativeResize="0"/>
          <p:nvPr/>
        </p:nvPicPr>
        <p:blipFill rotWithShape="1">
          <a:blip r:embed="rId4">
            <a:alphaModFix/>
          </a:blip>
          <a:srcRect b="0" l="58113" r="0" t="0"/>
          <a:stretch/>
        </p:blipFill>
        <p:spPr>
          <a:xfrm>
            <a:off x="9835175" y="1977525"/>
            <a:ext cx="2277850" cy="332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 title="abc.png"/>
          <p:cNvPicPr preferRelativeResize="0"/>
          <p:nvPr/>
        </p:nvPicPr>
        <p:blipFill rotWithShape="1">
          <a:blip r:embed="rId4">
            <a:alphaModFix/>
          </a:blip>
          <a:srcRect b="0" l="0" r="43362" t="0"/>
          <a:stretch/>
        </p:blipFill>
        <p:spPr>
          <a:xfrm>
            <a:off x="6578321" y="2032900"/>
            <a:ext cx="3080227" cy="332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